
<file path=[Content_Types].xml><?xml version="1.0" encoding="utf-8"?>
<Types xmlns="http://schemas.openxmlformats.org/package/2006/content-types">
  <Override PartName="/ppt/slides/slide29.xml" ContentType="application/vnd.openxmlformats-officedocument.presentationml.slide+xml"/>
  <Override PartName="/ppt/slides/slide47.xml" ContentType="application/vnd.openxmlformats-officedocument.presentationml.slide+xml"/>
  <Override PartName="/ppt/slides/slide58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36.xml" ContentType="application/vnd.openxmlformats-officedocument.presentationml.slide+xml"/>
  <Override PartName="/ppt/slides/slide54.xml" ContentType="application/vnd.openxmlformats-officedocument.presentationml.slide+xml"/>
  <Override PartName="/ppt/slides/slide65.xml" ContentType="application/vnd.openxmlformats-officedocument.presentationml.slide+xml"/>
  <Override PartName="/ppt/slideLayouts/slideLayout6.xml" ContentType="application/vnd.openxmlformats-officedocument.presentationml.slideLayout+xml"/>
  <Override PartName="/ppt/notesSlides/notesSlide38.xml" ContentType="application/vnd.openxmlformats-officedocument.presentationml.notesSlide+xml"/>
  <Override PartName="/ppt/slides/slide25.xml" ContentType="application/vnd.openxmlformats-officedocument.presentationml.slide+xml"/>
  <Override PartName="/ppt/slides/slide4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notesSlides/notesSlide27.xml" ContentType="application/vnd.openxmlformats-officedocument.presentationml.notesSlide+xml"/>
  <Override PartName="/ppt/notesSlides/notesSlide45.xml" ContentType="application/vnd.openxmlformats-officedocument.presentationml.notesSlide+xml"/>
  <Default Extension="xml" ContentType="application/xml"/>
  <Override PartName="/ppt/slides/slide14.xml" ContentType="application/vnd.openxmlformats-officedocument.presentationml.slide+xml"/>
  <Override PartName="/ppt/slides/slide32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Default Extension="fntdata" ContentType="application/x-fontdata"/>
  <Override PartName="/ppt/slideLayouts/slideLayout13.xml" ContentType="application/vnd.openxmlformats-officedocument.presentationml.slideLayout+xml"/>
  <Override PartName="/ppt/notesSlides/notesSlide16.xml" ContentType="application/vnd.openxmlformats-officedocument.presentationml.notesSlide+xml"/>
  <Override PartName="/ppt/notesSlides/notesSlide34.xml" ContentType="application/vnd.openxmlformats-officedocument.presentationml.notesSlide+xml"/>
  <Override PartName="/ppt/slides/slide1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23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7.xml" ContentType="application/vnd.openxmlformats-officedocument.presentationml.notesSlide+xml"/>
  <Override PartName="/ppt/slides/slide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s/slide66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notesSlides/notesSlide3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notesSlides/notesSlide1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3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44.xml" ContentType="application/vnd.openxmlformats-officedocument.presentationml.notesSlid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42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6.xml" ContentType="application/vnd.openxmlformats-officedocument.presentationml.notesSlide+xml"/>
  <Override PartName="/ppt/slides/slide8.xml" ContentType="application/vnd.openxmlformats-officedocument.presentationml.slide+xml"/>
  <Override PartName="/ppt/slides/slide49.xml" ContentType="application/vnd.openxmlformats-officedocument.presentationml.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s/slide38.xml" ContentType="application/vnd.openxmlformats-officedocument.presentationml.slide+xml"/>
  <Override PartName="/ppt/slides/slide56.xml" ContentType="application/vnd.openxmlformats-officedocument.presentationml.slide+xml"/>
  <Override PartName="/ppt/slides/slide67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27.xml" ContentType="application/vnd.openxmlformats-officedocument.presentationml.slide+xml"/>
  <Override PartName="/ppt/slides/slide45.xml" ContentType="application/vnd.openxmlformats-officedocument.presentationml.slide+xml"/>
  <Override PartName="/ppt/slideLayouts/slideLayout4.xml" ContentType="application/vnd.openxmlformats-officedocument.presentationml.slideLayout+xml"/>
  <Override PartName="/ppt/notesSlides/notesSlide29.xml" ContentType="application/vnd.openxmlformats-officedocument.presentationml.notes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34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notesSlides/notesSlide18.xml" ContentType="application/vnd.openxmlformats-officedocument.presentationml.notesSlide+xml"/>
  <Override PartName="/ppt/notesSlides/notesSlide36.xml" ContentType="application/vnd.openxmlformats-officedocument.presentationml.notesSlide+xml"/>
  <Default Extension="rels" ContentType="application/vnd.openxmlformats-package.relationships+xml"/>
  <Override PartName="/ppt/slides/slide23.xml" ContentType="application/vnd.openxmlformats-officedocument.presentationml.slide+xml"/>
  <Override PartName="/ppt/slides/slide41.xml" ContentType="application/vnd.openxmlformats-officedocument.presentationml.slide+xml"/>
  <Override PartName="/ppt/notesSlides/notesSlide25.xml" ContentType="application/vnd.openxmlformats-officedocument.presentationml.notesSlide+xml"/>
  <Override PartName="/ppt/notesSlides/notesSlide43.xml" ContentType="application/vnd.openxmlformats-officedocument.presentationml.notesSlide+xml"/>
  <Override PartName="/ppt/slides/slide12.xml" ContentType="application/vnd.openxmlformats-officedocument.presentationml.slide+xml"/>
  <Override PartName="/ppt/slides/slide30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14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Layouts/slideLayout9.xml" ContentType="application/vnd.openxmlformats-officedocument.presentationml.slideLayout+xml"/>
  <Override PartName="/ppt/notesSlides/notesSlide5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69"/>
  </p:notesMasterIdLst>
  <p:sldIdLst>
    <p:sldId id="300" r:id="rId2"/>
    <p:sldId id="442" r:id="rId3"/>
    <p:sldId id="390" r:id="rId4"/>
    <p:sldId id="384" r:id="rId5"/>
    <p:sldId id="482" r:id="rId6"/>
    <p:sldId id="483" r:id="rId7"/>
    <p:sldId id="425" r:id="rId8"/>
    <p:sldId id="438" r:id="rId9"/>
    <p:sldId id="439" r:id="rId10"/>
    <p:sldId id="389" r:id="rId11"/>
    <p:sldId id="382" r:id="rId12"/>
    <p:sldId id="385" r:id="rId13"/>
    <p:sldId id="386" r:id="rId14"/>
    <p:sldId id="426" r:id="rId15"/>
    <p:sldId id="427" r:id="rId16"/>
    <p:sldId id="387" r:id="rId17"/>
    <p:sldId id="428" r:id="rId18"/>
    <p:sldId id="434" r:id="rId19"/>
    <p:sldId id="429" r:id="rId20"/>
    <p:sldId id="436" r:id="rId21"/>
    <p:sldId id="430" r:id="rId22"/>
    <p:sldId id="435" r:id="rId23"/>
    <p:sldId id="431" r:id="rId24"/>
    <p:sldId id="437" r:id="rId25"/>
    <p:sldId id="432" r:id="rId26"/>
    <p:sldId id="391" r:id="rId27"/>
    <p:sldId id="392" r:id="rId28"/>
    <p:sldId id="393" r:id="rId29"/>
    <p:sldId id="394" r:id="rId30"/>
    <p:sldId id="395" r:id="rId31"/>
    <p:sldId id="433" r:id="rId32"/>
    <p:sldId id="444" r:id="rId33"/>
    <p:sldId id="445" r:id="rId34"/>
    <p:sldId id="448" r:id="rId35"/>
    <p:sldId id="449" r:id="rId36"/>
    <p:sldId id="450" r:id="rId37"/>
    <p:sldId id="451" r:id="rId38"/>
    <p:sldId id="452" r:id="rId39"/>
    <p:sldId id="481" r:id="rId40"/>
    <p:sldId id="453" r:id="rId41"/>
    <p:sldId id="454" r:id="rId42"/>
    <p:sldId id="455" r:id="rId43"/>
    <p:sldId id="456" r:id="rId44"/>
    <p:sldId id="457" r:id="rId45"/>
    <p:sldId id="458" r:id="rId46"/>
    <p:sldId id="459" r:id="rId47"/>
    <p:sldId id="460" r:id="rId48"/>
    <p:sldId id="461" r:id="rId49"/>
    <p:sldId id="462" r:id="rId50"/>
    <p:sldId id="463" r:id="rId51"/>
    <p:sldId id="464" r:id="rId52"/>
    <p:sldId id="465" r:id="rId53"/>
    <p:sldId id="466" r:id="rId54"/>
    <p:sldId id="467" r:id="rId55"/>
    <p:sldId id="468" r:id="rId56"/>
    <p:sldId id="469" r:id="rId57"/>
    <p:sldId id="470" r:id="rId58"/>
    <p:sldId id="471" r:id="rId59"/>
    <p:sldId id="472" r:id="rId60"/>
    <p:sldId id="473" r:id="rId61"/>
    <p:sldId id="474" r:id="rId62"/>
    <p:sldId id="475" r:id="rId63"/>
    <p:sldId id="476" r:id="rId64"/>
    <p:sldId id="477" r:id="rId65"/>
    <p:sldId id="478" r:id="rId66"/>
    <p:sldId id="479" r:id="rId67"/>
    <p:sldId id="443" r:id="rId68"/>
  </p:sldIdLst>
  <p:sldSz cx="9144000" cy="6858000" type="screen4x3"/>
  <p:notesSz cx="7315200" cy="9601200"/>
  <p:embeddedFontLst>
    <p:embeddedFont>
      <p:font typeface="B Yekan" pitchFamily="2" charset="-78"/>
      <p:regular r:id="rId70"/>
    </p:embeddedFont>
    <p:embeddedFont>
      <p:font typeface="A Shablon Cut" pitchFamily="2" charset="-78"/>
      <p:regular r:id="rId71"/>
    </p:embeddedFont>
    <p:embeddedFont>
      <p:font typeface="A Chamran" pitchFamily="2" charset="-78"/>
      <p:regular r:id="rId72"/>
    </p:embeddedFont>
    <p:embeddedFont>
      <p:font typeface="Calibri" pitchFamily="34" charset="0"/>
      <p:regular r:id="rId73"/>
      <p:bold r:id="rId74"/>
      <p:italic r:id="rId75"/>
      <p:boldItalic r:id="rId76"/>
    </p:embeddedFont>
    <p:embeddedFont>
      <p:font typeface="Tahoma" pitchFamily="34" charset="0"/>
      <p:regular r:id="rId77"/>
      <p:bold r:id="rId78"/>
    </p:embeddedFont>
    <p:embeddedFont>
      <p:font typeface="B Koodak" pitchFamily="2" charset="-78"/>
      <p:bold r:id="rId79"/>
    </p:embeddedFont>
    <p:embeddedFont>
      <p:font typeface="Iranian Sans" pitchFamily="2" charset="-78"/>
      <p:regular r:id="rId80"/>
      <p:bold r:id="rId81"/>
    </p:embeddedFont>
    <p:embeddedFont>
      <p:font typeface="A Rezvan" pitchFamily="2" charset="-78"/>
      <p:regular r:id="rId82"/>
    </p:embeddedFont>
    <p:embeddedFont>
      <p:font typeface="B Zar" pitchFamily="2" charset="-78"/>
      <p:regular r:id="rId83"/>
      <p:bold r:id="rId84"/>
    </p:embeddedFont>
    <p:embeddedFont>
      <p:font typeface="B Elm" pitchFamily="2" charset="-78"/>
      <p:regular r:id="rId85"/>
      <p:italic r:id="rId86"/>
    </p:embeddedFont>
    <p:embeddedFont>
      <p:font typeface="A Bank" pitchFamily="2" charset="-78"/>
      <p:regular r:id="rId87"/>
    </p:embeddedFont>
    <p:embeddedFont>
      <p:font typeface="A KORDi" pitchFamily="2" charset="-78"/>
      <p:regular r:id="rId88"/>
    </p:embeddedFont>
    <p:embeddedFont>
      <p:font typeface="A  Duel" pitchFamily="2" charset="-78"/>
      <p:regular r:id="rId89"/>
    </p:embeddedFont>
    <p:embeddedFont>
      <p:font typeface="A  Mitra_5 (MRT)" pitchFamily="2" charset="-78"/>
      <p:bold r:id="rId90"/>
    </p:embeddedFont>
  </p:embeddedFontLst>
  <p:defaultTextStyle>
    <a:defPPr>
      <a:defRPr lang="es-MX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FF66"/>
    <a:srgbClr val="002060"/>
    <a:srgbClr val="000000"/>
    <a:srgbClr val="642060"/>
    <a:srgbClr val="005A8C"/>
    <a:srgbClr val="005A60"/>
    <a:srgbClr val="002082"/>
    <a:srgbClr val="660066"/>
    <a:srgbClr val="4F81BD"/>
    <a:srgbClr val="DCE6F2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27F97BB-C833-4FB7-BDE5-3F7075034690}" styleName="Themed Style 2 - Accent 5">
    <a:tblBg>
      <a:fillRef idx="3">
        <a:schemeClr val="accent5"/>
      </a:fillRef>
      <a:effectRef idx="3">
        <a:schemeClr val="accent5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5">
                <a:tint val="50000"/>
              </a:schemeClr>
            </a:lnRef>
          </a:left>
          <a:right>
            <a:lnRef idx="1">
              <a:schemeClr val="accent5">
                <a:tint val="50000"/>
              </a:schemeClr>
            </a:lnRef>
          </a:right>
          <a:top>
            <a:lnRef idx="1">
              <a:schemeClr val="accent5">
                <a:tint val="50000"/>
              </a:schemeClr>
            </a:lnRef>
          </a:top>
          <a:bottom>
            <a:lnRef idx="1">
              <a:schemeClr val="accent5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14" autoAdjust="0"/>
    <p:restoredTop sz="94660"/>
  </p:normalViewPr>
  <p:slideViewPr>
    <p:cSldViewPr>
      <p:cViewPr>
        <p:scale>
          <a:sx n="60" d="100"/>
          <a:sy n="60" d="100"/>
        </p:scale>
        <p:origin x="-1398" y="-24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36868100" cy="368681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font" Target="fonts/font7.fntdata"/><Relationship Id="rId84" Type="http://schemas.openxmlformats.org/officeDocument/2006/relationships/font" Target="fonts/font15.fntdata"/><Relationship Id="rId89" Type="http://schemas.openxmlformats.org/officeDocument/2006/relationships/font" Target="fonts/font20.fntdata"/><Relationship Id="rId7" Type="http://schemas.openxmlformats.org/officeDocument/2006/relationships/slide" Target="slides/slide6.xml"/><Relationship Id="rId71" Type="http://schemas.openxmlformats.org/officeDocument/2006/relationships/font" Target="fonts/font2.fntdata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font" Target="fonts/font5.fntdata"/><Relationship Id="rId79" Type="http://schemas.openxmlformats.org/officeDocument/2006/relationships/font" Target="fonts/font10.fntdata"/><Relationship Id="rId87" Type="http://schemas.openxmlformats.org/officeDocument/2006/relationships/font" Target="fonts/font18.fntdata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font" Target="fonts/font13.fntdata"/><Relationship Id="rId90" Type="http://schemas.openxmlformats.org/officeDocument/2006/relationships/font" Target="fonts/font21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notesMaster" Target="notesMasters/notesMaster1.xml"/><Relationship Id="rId77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3.fntdata"/><Relationship Id="rId80" Type="http://schemas.openxmlformats.org/officeDocument/2006/relationships/font" Target="fonts/font11.fntdata"/><Relationship Id="rId85" Type="http://schemas.openxmlformats.org/officeDocument/2006/relationships/font" Target="fonts/font16.fntdata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font" Target="fonts/font1.fntdata"/><Relationship Id="rId75" Type="http://schemas.openxmlformats.org/officeDocument/2006/relationships/font" Target="fonts/font6.fntdata"/><Relationship Id="rId83" Type="http://schemas.openxmlformats.org/officeDocument/2006/relationships/font" Target="fonts/font14.fntdata"/><Relationship Id="rId88" Type="http://schemas.openxmlformats.org/officeDocument/2006/relationships/font" Target="fonts/font19.fntdata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font" Target="fonts/font4.fntdata"/><Relationship Id="rId78" Type="http://schemas.openxmlformats.org/officeDocument/2006/relationships/font" Target="fonts/font9.fntdata"/><Relationship Id="rId81" Type="http://schemas.openxmlformats.org/officeDocument/2006/relationships/font" Target="fonts/font12.fntdata"/><Relationship Id="rId86" Type="http://schemas.openxmlformats.org/officeDocument/2006/relationships/font" Target="fonts/font17.fntdata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png>
</file>

<file path=ppt/media/image18.jpeg>
</file>

<file path=ppt/media/image19.jpeg>
</file>

<file path=ppt/media/image2.jpeg>
</file>

<file path=ppt/media/image3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143587" y="0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19B96F78-FA99-4A3F-84FB-D490753A3332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57300" y="720725"/>
            <a:ext cx="4800600" cy="36004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6661" tIns="48331" rIns="96661" bIns="48331" rtlCol="0" anchor="ctr"/>
          <a:lstStyle/>
          <a:p>
            <a:pPr lvl="0"/>
            <a:endParaRPr lang="es-MX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31520" y="4560570"/>
            <a:ext cx="5852160" cy="4320540"/>
          </a:xfrm>
          <a:prstGeom prst="rect">
            <a:avLst/>
          </a:prstGeom>
        </p:spPr>
        <p:txBody>
          <a:bodyPr vert="horz" lIns="96661" tIns="48331" rIns="96661" bIns="48331" rtlCol="0">
            <a:normAutofit/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  <a:endParaRPr lang="es-MX" noProof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300"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143587" y="9119474"/>
            <a:ext cx="3169920" cy="480060"/>
          </a:xfrm>
          <a:prstGeom prst="rect">
            <a:avLst/>
          </a:prstGeom>
        </p:spPr>
        <p:txBody>
          <a:bodyPr vert="horz" lIns="96661" tIns="48331" rIns="96661" bIns="48331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300" smtClean="0">
                <a:latin typeface="+mn-lt"/>
                <a:cs typeface="+mn-cs"/>
              </a:defRPr>
            </a:lvl1pPr>
          </a:lstStyle>
          <a:p>
            <a:pPr>
              <a:defRPr/>
            </a:pPr>
            <a:fld id="{75F9352B-8B05-48C4-B45B-8341349479A8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91280768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2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0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120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A16C0406-B9AE-47C7-9235-4558312FA7F3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66222862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9715566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4072920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72793265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5561609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6601669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660166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6269743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6269743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92151616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921516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02FC3-C259-41BA-9C9F-FDAFF5124870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270131288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27013128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26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411628424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734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734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1A7BCAA0-3E9B-4012-8286-AD4D779F3B88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290939611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82440226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29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286306157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62467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62468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96DB9222-54EC-4F84-93B4-919E4D369B0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30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9037173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997516038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1294645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15045938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75F9352B-8B05-48C4-B45B-8341349479A8}" type="slidenum">
              <a:rPr lang="es-MX" smtClean="0"/>
              <a:pPr>
                <a:defRPr/>
              </a:pPr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2942935162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412208373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37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866819167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578826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39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75788262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26770285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2677028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43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82677028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 smtClean="0"/>
              <a:t>چندوج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44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3392470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 smtClean="0"/>
              <a:t>چندوج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45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33924709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a-IR" dirty="0" smtClean="0"/>
              <a:t>چندوج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46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2339247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55110902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50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56614804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51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5661480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52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265661480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58</a:t>
            </a:fld>
            <a:endParaRPr lang="en-US"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7CF1B39-A06E-4EEC-9C3D-7D08C283C349}" type="slidenum">
              <a:rPr lang="en-US" smtClean="0"/>
              <a:pPr/>
              <a:t>62</a:t>
            </a:fld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195245241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r" rt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7902FC3-C259-41BA-9C9F-FDAFF5124870}" type="slidenum">
              <a:rPr lang="en-US" smtClean="0"/>
              <a:pPr/>
              <a:t>67</a:t>
            </a:fld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55110902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dirty="0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55110902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31052862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7525148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>
              <a:spcBef>
                <a:spcPct val="0"/>
              </a:spcBef>
            </a:pPr>
            <a:endParaRPr lang="en-US" smtClean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fld id="{C330CDBB-8C1F-4E6C-A83D-D1DC4421303F}" type="slidenum">
              <a:rPr lang="es-MX"/>
              <a:pPr fontAlgn="base">
                <a:spcBef>
                  <a:spcPct val="0"/>
                </a:spcBef>
                <a:spcAft>
                  <a:spcPct val="0"/>
                </a:spcAft>
              </a:pPr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xmlns="" val="18076152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4201D01-3C56-4CA2-8CDA-C51E72591808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D0CB607-B7FF-459C-9223-D97CFABC01C7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s-MX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7006668-CFE2-4F0F-9600-B6CCD5CD9408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110D81D-81E3-406D-9448-4C3EFEADC73B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67E85DB-CFBB-4489-8439-02AC5A7A03D5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FF7E857-3DA3-424F-8906-C6CDC9824AEA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030194B-4649-4D52-840A-DB2E13E82D8C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EFE0DA-07E1-4465-A768-08F4F3C544DE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"/>
            <a:ext cx="8229600" cy="6096000"/>
          </a:xfrm>
        </p:spPr>
        <p:txBody>
          <a:bodyPr anchor="ctr">
            <a:normAutofit/>
          </a:bodyPr>
          <a:lstStyle>
            <a:lvl1pPr algn="r" rtl="1">
              <a:buNone/>
              <a:defRPr sz="4000" b="1" cap="all" spc="0">
                <a:ln w="9000" cmpd="sng">
                  <a:solidFill>
                    <a:schemeClr val="accent4">
                      <a:shade val="50000"/>
                      <a:satMod val="120000"/>
                    </a:schemeClr>
                  </a:solidFill>
                  <a:prstDash val="solid"/>
                </a:ln>
                <a:gradFill>
                  <a:gsLst>
                    <a:gs pos="0">
                      <a:schemeClr val="accent4">
                        <a:shade val="20000"/>
                        <a:satMod val="245000"/>
                      </a:schemeClr>
                    </a:gs>
                    <a:gs pos="43000">
                      <a:schemeClr val="accent4">
                        <a:satMod val="255000"/>
                      </a:schemeClr>
                    </a:gs>
                    <a:gs pos="48000">
                      <a:schemeClr val="accent4">
                        <a:shade val="85000"/>
                        <a:satMod val="255000"/>
                      </a:schemeClr>
                    </a:gs>
                    <a:gs pos="100000">
                      <a:schemeClr val="accent4">
                        <a:shade val="20000"/>
                        <a:satMod val="245000"/>
                      </a:schemeClr>
                    </a:gs>
                  </a:gsLst>
                  <a:lin ang="5400000"/>
                </a:gra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cs typeface="B Yekan" pitchFamily="2" charset="-78"/>
              </a:defRPr>
            </a:lvl1pPr>
            <a:lvl2pPr algn="ctr">
              <a:buNone/>
              <a:defRPr/>
            </a:lvl2pPr>
            <a:lvl3pPr algn="ctr">
              <a:buNone/>
              <a:defRPr/>
            </a:lvl3pPr>
            <a:lvl4pPr algn="ctr">
              <a:buNone/>
              <a:defRPr/>
            </a:lvl4pPr>
            <a:lvl5pPr algn="ctr">
              <a:buNone/>
              <a:defRPr/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fa-IR" dirty="0" smtClean="0"/>
          </a:p>
          <a:p>
            <a:pPr lvl="0"/>
            <a:endParaRPr lang="en-US" dirty="0" smtClean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s-MX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4BC667C-9FFA-43C7-BE7A-B3C09EF07CBF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93F5D1-8F35-4E7B-8D42-893806A89971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882247A-3A31-469B-9C4D-DD2C8A220852}" type="datetimeFigureOut">
              <a:rPr lang="es-MX" smtClean="0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s-MX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5193630-F8AB-4D1E-933A-AE87E15833F2}" type="slidenum">
              <a:rPr lang="es-MX" smtClean="0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6F016DE-99BA-4B30-876B-D75753BFBE83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3F035F3-FF6E-48D5-A574-59714E53361F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A50F1FE-8439-417A-98DD-BEAFC05515C2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702761-65DE-4CE9-B63E-82FC5FAC9C53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88D0E40-9C88-4076-9616-782685EB905C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62F6F3D-02D8-461D-B86E-CCE23B34FFC4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3774554-5105-4C23-ADF6-1BC138433AB5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605ED87-A458-4F2B-AEB1-F22C1D7E8FB6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068DB1-1E38-4A39-83C8-411A18847D89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B79B93E-3958-4CFB-BAF7-D498E52ED40E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s-MX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AA5C0EF-47C3-49F3-AA7C-4E9C3685CC9E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E8DE1A-F5F6-46C2-97A6-675768968F29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  <a:endParaRPr lang="es-MX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s-MX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E882247A-3A31-469B-9C4D-DD2C8A220852}" type="datetimeFigureOut">
              <a:rPr lang="es-MX"/>
              <a:pPr>
                <a:defRPr/>
              </a:pPr>
              <a:t>02/07/2016</a:t>
            </a:fld>
            <a:endParaRPr lang="es-MX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endParaRPr lang="es-MX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  <a:cs typeface="+mn-cs"/>
              </a:defRPr>
            </a:lvl1pPr>
          </a:lstStyle>
          <a:p>
            <a:pPr>
              <a:defRPr/>
            </a:pPr>
            <a:fld id="{55193630-F8AB-4D1E-933A-AE87E15833F2}" type="slidenum">
              <a:rPr lang="es-MX"/>
              <a:pPr>
                <a:defRPr/>
              </a:pPr>
              <a:t>‹#›</a:t>
            </a:fld>
            <a:endParaRPr lang="es-MX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ctr" rtl="0" fontAlgn="base">
        <a:spcBef>
          <a:spcPct val="0"/>
        </a:spcBef>
        <a:spcAft>
          <a:spcPct val="0"/>
        </a:spcAft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rtl="0" fontAlgn="base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linkedin.com/in/mahdinasseri" TargetMode="External"/><Relationship Id="rId4" Type="http://schemas.openxmlformats.org/officeDocument/2006/relationships/hyperlink" Target="http://www.slideshare.net/mahdinasseri/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hyperlink" Target="http://www.slideshare.net/mahdinasseri/ss-31834538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hare.net/mahdinasseri/ss-31834538" TargetMode="External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hyperlink" Target="http://www.slideshare.net/mahdinasseri/ss-31834538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hyperlink" Target="https://www.linkedin.com/in/mahdinasseri" TargetMode="External"/><Relationship Id="rId4" Type="http://schemas.openxmlformats.org/officeDocument/2006/relationships/hyperlink" Target="http://www.slideshare.net/mahdinasseri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:\free\Perspective\photo-1463310127152-33b375103141.jpg"/>
          <p:cNvPicPr>
            <a:picLocks noChangeAspect="1" noChangeArrowheads="1"/>
          </p:cNvPicPr>
          <p:nvPr/>
        </p:nvPicPr>
        <p:blipFill>
          <a:blip r:embed="rId3" cstate="print"/>
          <a:srcRect l="3086" r="8937"/>
          <a:stretch>
            <a:fillRect/>
          </a:stretch>
        </p:blipFill>
        <p:spPr bwMode="auto">
          <a:xfrm>
            <a:off x="0" y="-3222"/>
            <a:ext cx="9144000" cy="6906524"/>
          </a:xfrm>
          <a:prstGeom prst="rect">
            <a:avLst/>
          </a:prstGeom>
          <a:noFill/>
        </p:spPr>
      </p:pic>
      <p:sp>
        <p:nvSpPr>
          <p:cNvPr id="7" name="Rectangle 6"/>
          <p:cNvSpPr/>
          <p:nvPr/>
        </p:nvSpPr>
        <p:spPr>
          <a:xfrm>
            <a:off x="4243383" y="5624380"/>
            <a:ext cx="475963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B Yekan" pitchFamily="2" charset="-78"/>
              </a:rPr>
              <a:t>پیش‌ران‌های استراتژیک</a:t>
            </a:r>
          </a:p>
          <a:p>
            <a:pPr algn="ctr" rtl="1"/>
            <a:r>
              <a:rPr lang="fa-IR" sz="3600" dirty="0" smtClean="0">
                <a:cs typeface="B Yekan" pitchFamily="2" charset="-78"/>
              </a:rPr>
              <a:t>توسعه با تجارت الکترونیکی</a:t>
            </a:r>
            <a:endParaRPr lang="en-US" sz="3600" dirty="0" smtClean="0"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860799" y="617499"/>
            <a:ext cx="4905510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6600" dirty="0" smtClean="0">
                <a:cs typeface="A Shablon Cut" pitchFamily="2" charset="-78"/>
              </a:rPr>
              <a:t>از خشت تا   کلیک</a:t>
            </a:r>
            <a:endParaRPr lang="en-US" sz="6600" dirty="0" smtClean="0">
              <a:cs typeface="A Shablon Cut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1504908" y="4767943"/>
            <a:ext cx="19992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3200" dirty="0" smtClean="0">
                <a:solidFill>
                  <a:srgbClr val="FFFF00"/>
                </a:solidFill>
                <a:cs typeface="A Chamran" pitchFamily="2" charset="-78"/>
              </a:rPr>
              <a:t>مهدی ناصری</a:t>
            </a:r>
            <a:endParaRPr lang="en-US" sz="3200" dirty="0" smtClean="0">
              <a:solidFill>
                <a:srgbClr val="FFFF00"/>
              </a:solidFill>
              <a:cs typeface="A Chamr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rgbClr val="588BC2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6185397" y="1888630"/>
            <a:ext cx="511182" cy="37379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9" name="Rectangle 8"/>
          <p:cNvSpPr/>
          <p:nvPr/>
        </p:nvSpPr>
        <p:spPr>
          <a:xfrm>
            <a:off x="4316409" y="3465513"/>
            <a:ext cx="42571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تنها قانون ثابت دنیا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 rot="16200000">
            <a:off x="3166252" y="3301205"/>
            <a:ext cx="511182" cy="912826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1" name="Rectangle 10"/>
          <p:cNvSpPr/>
          <p:nvPr/>
        </p:nvSpPr>
        <p:spPr>
          <a:xfrm>
            <a:off x="2819376" y="3465513"/>
            <a:ext cx="116841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است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251598" y="1141685"/>
            <a:ext cx="215426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tx1">
                    <a:lumMod val="50000"/>
                    <a:lumOff val="50000"/>
                  </a:schemeClr>
                </a:solidFill>
                <a:latin typeface="Calibri" pitchFamily="34" charset="0"/>
                <a:cs typeface="B Yekan" pitchFamily="2" charset="-78"/>
              </a:rPr>
              <a:t>هرکلیتوس:</a:t>
            </a:r>
            <a:endParaRPr lang="en-US" sz="2400" dirty="0">
              <a:solidFill>
                <a:schemeClr val="tx1">
                  <a:lumMod val="50000"/>
                  <a:lumOff val="50000"/>
                </a:schemeClr>
              </a:solidFill>
              <a:latin typeface="Calibri" pitchFamily="34" charset="0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70C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6200000">
            <a:off x="3549638" y="1457296"/>
            <a:ext cx="2008216" cy="75581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4340123"/>
            <a:ext cx="9144000" cy="1877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  <a:cs typeface="B Yekan" pitchFamily="2" charset="-78"/>
              </a:rPr>
              <a:t>یک مدل کسب و کار واحد وجود ندارد... در واقع</a:t>
            </a:r>
          </a:p>
          <a:p>
            <a:pPr algn="ctr" rtl="1"/>
            <a:r>
              <a:rPr lang="fa-IR" sz="3600" dirty="0" smtClean="0">
                <a:solidFill>
                  <a:schemeClr val="bg1">
                    <a:lumMod val="85000"/>
                  </a:schemeClr>
                </a:solidFill>
                <a:latin typeface="Calibri" pitchFamily="34" charset="0"/>
                <a:cs typeface="B Yekan" pitchFamily="2" charset="-78"/>
              </a:rPr>
              <a:t>فرصت‌ها و گزینه‌های بسیار زیادی وجود دارد</a:t>
            </a:r>
          </a:p>
          <a:p>
            <a:pPr algn="ctr" rtl="1"/>
            <a:r>
              <a:rPr lang="fa-IR" sz="49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که ما باید همه آنها را کشف کنیم</a:t>
            </a:r>
            <a:endParaRPr lang="en-US" sz="49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65109" y="5813647"/>
            <a:ext cx="774571" cy="221599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3800" dirty="0" smtClean="0">
                <a:solidFill>
                  <a:schemeClr val="bg1">
                    <a:lumMod val="75000"/>
                  </a:schemeClr>
                </a:solidFill>
              </a:rPr>
              <a:t>”</a:t>
            </a:r>
            <a:endParaRPr lang="en-US" sz="13800" dirty="0" smtClean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212804" y="6386553"/>
            <a:ext cx="2363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dirty="0" smtClean="0">
                <a:solidFill>
                  <a:schemeClr val="bg1">
                    <a:lumMod val="75000"/>
                  </a:schemeClr>
                </a:solidFill>
                <a:cs typeface="B Koodak" pitchFamily="2" charset="-78"/>
              </a:rPr>
              <a:t>تیم اوریلی، مدیرعامل اوریلی</a:t>
            </a:r>
            <a:endParaRPr lang="en-US" dirty="0" smtClean="0">
              <a:solidFill>
                <a:schemeClr val="bg1">
                  <a:lumMod val="75000"/>
                </a:schemeClr>
              </a:solidFill>
              <a:cs typeface="B Koodak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 rot="16200000">
            <a:off x="3549638" y="1457296"/>
            <a:ext cx="2008216" cy="755819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  <p:sp>
        <p:nvSpPr>
          <p:cNvPr id="7" name="Rectangle 6"/>
          <p:cNvSpPr/>
          <p:nvPr/>
        </p:nvSpPr>
        <p:spPr>
          <a:xfrm>
            <a:off x="4097331" y="-331839"/>
            <a:ext cx="1112805" cy="264687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16600" dirty="0" smtClean="0">
                <a:solidFill>
                  <a:schemeClr val="bg1">
                    <a:lumMod val="75000"/>
                  </a:schemeClr>
                </a:solidFill>
                <a:cs typeface="B Yekan" pitchFamily="2" charset="-78"/>
              </a:rPr>
              <a:t>و</a:t>
            </a:r>
            <a:endParaRPr lang="en-US" sz="16600" dirty="0" smtClean="0">
              <a:solidFill>
                <a:schemeClr val="bg1">
                  <a:lumMod val="75000"/>
                </a:schemeClr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 rot="16200000">
            <a:off x="6236810" y="1888630"/>
            <a:ext cx="511182" cy="37379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9" name="Rectangle 8"/>
          <p:cNvSpPr/>
          <p:nvPr/>
        </p:nvSpPr>
        <p:spPr>
          <a:xfrm>
            <a:off x="4367822" y="3429000"/>
            <a:ext cx="425712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را به 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7875" y="3739675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تــوسـعـه</a:t>
            </a:r>
          </a:p>
        </p:txBody>
      </p:sp>
      <p:sp>
        <p:nvSpPr>
          <p:cNvPr id="11" name="Rectangle 10"/>
          <p:cNvSpPr/>
          <p:nvPr/>
        </p:nvSpPr>
        <p:spPr>
          <a:xfrm>
            <a:off x="497444" y="5437215"/>
            <a:ext cx="553507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chemeClr val="accent4">
                    <a:lumMod val="50000"/>
                  </a:schemeClr>
                </a:solidFill>
                <a:latin typeface="Calibri" pitchFamily="34" charset="0"/>
                <a:cs typeface="A Bank" pitchFamily="2" charset="-78"/>
              </a:rPr>
              <a:t>تـغیـیـر</a:t>
            </a:r>
            <a:r>
              <a:rPr lang="fa-IR" sz="4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دهیم</a:t>
            </a:r>
            <a:endParaRPr lang="en-US" sz="40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767973"/>
            <a:ext cx="9143999" cy="26468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66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تغییر</a:t>
            </a:r>
          </a:p>
        </p:txBody>
      </p:sp>
      <p:sp>
        <p:nvSpPr>
          <p:cNvPr id="7" name="Rectangle 6"/>
          <p:cNvSpPr/>
          <p:nvPr/>
        </p:nvSpPr>
        <p:spPr>
          <a:xfrm rot="16200000">
            <a:off x="6236810" y="1888630"/>
            <a:ext cx="511182" cy="373797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8" name="TextBox 3"/>
          <p:cNvSpPr txBox="1">
            <a:spLocks noChangeArrowheads="1"/>
          </p:cNvSpPr>
          <p:nvPr/>
        </p:nvSpPr>
        <p:spPr bwMode="auto">
          <a:xfrm>
            <a:off x="4097330" y="3515030"/>
            <a:ext cx="4287771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r" rtl="1"/>
            <a:r>
              <a:rPr lang="fa-IR" sz="23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زمینه، پیش‌ران‌ها و محدودیت‌های</a:t>
            </a:r>
            <a:endParaRPr lang="en-US" sz="2300" dirty="0">
              <a:ln w="18415" cmpd="sng">
                <a:solidFill>
                  <a:srgbClr val="FFFFFF"/>
                </a:solidFill>
                <a:prstDash val="solid"/>
              </a:ln>
              <a:solidFill>
                <a:schemeClr val="bg1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 rot="16200000">
            <a:off x="3600425" y="1333483"/>
            <a:ext cx="1935189" cy="758674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4" name="TextBox 3"/>
          <p:cNvSpPr txBox="1">
            <a:spLocks noChangeArrowheads="1"/>
          </p:cNvSpPr>
          <p:nvPr/>
        </p:nvSpPr>
        <p:spPr bwMode="auto">
          <a:xfrm>
            <a:off x="-28638" y="3940182"/>
            <a:ext cx="9143999" cy="2215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3400" dirty="0" smtClean="0">
                <a:solidFill>
                  <a:schemeClr val="bg1"/>
                </a:solidFill>
                <a:latin typeface="A Rezvan" pitchFamily="2" charset="-78"/>
                <a:cs typeface="A Rezvan" pitchFamily="2" charset="-78"/>
              </a:rPr>
              <a:t>اســــتــــراتــــژی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  <p:sp>
        <p:nvSpPr>
          <p:cNvPr id="19" name="Oval 18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20" name="Rectangle 19"/>
          <p:cNvSpPr/>
          <p:nvPr/>
        </p:nvSpPr>
        <p:spPr>
          <a:xfrm rot="16200000">
            <a:off x="7661285" y="-387879"/>
            <a:ext cx="693747" cy="22716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21" name="Rectangle 20"/>
          <p:cNvSpPr/>
          <p:nvPr/>
        </p:nvSpPr>
        <p:spPr>
          <a:xfrm>
            <a:off x="6608854" y="409324"/>
            <a:ext cx="27463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تفکر استراتژیک</a:t>
            </a:r>
            <a:endParaRPr lang="en-US" sz="3600" dirty="0">
              <a:latin typeface="A Rezvan" pitchFamily="2" charset="-78"/>
              <a:cs typeface="A Rezv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-211203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0" name="Flowchart: Display 9"/>
          <p:cNvSpPr/>
          <p:nvPr/>
        </p:nvSpPr>
        <p:spPr>
          <a:xfrm rot="10800000">
            <a:off x="628596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73107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81880" y="325395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تحلیل بازار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rot="10800000">
            <a:off x="4462462" y="1457299"/>
            <a:ext cx="1350981" cy="766775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>
            <a:off x="541908" y="1214711"/>
            <a:ext cx="38475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افزایش قدرت چانه‌زنی مشتریان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 rot="10800000">
            <a:off x="4462464" y="2151049"/>
            <a:ext cx="1168413" cy="51117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1332188" y="1835432"/>
            <a:ext cx="30572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تغییر مدل رفتار مشتریان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2" name="Straight Connector 31"/>
          <p:cNvCxnSpPr/>
          <p:nvPr/>
        </p:nvCxnSpPr>
        <p:spPr>
          <a:xfrm rot="10800000">
            <a:off x="4462466" y="2771768"/>
            <a:ext cx="1058873" cy="25558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1353026" y="2456153"/>
            <a:ext cx="303640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نیازها و تقاضاهای متفاوت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 rot="10800000">
            <a:off x="4462461" y="3319462"/>
            <a:ext cx="1022366" cy="10954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ectangle 35"/>
          <p:cNvSpPr/>
          <p:nvPr/>
        </p:nvSpPr>
        <p:spPr>
          <a:xfrm>
            <a:off x="1423558" y="3076874"/>
            <a:ext cx="29658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کاهش هزینه‌های تعویض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1311348" y="3697595"/>
            <a:ext cx="307808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ظهور بخش‌های جدید بازار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10800000" flipV="1">
            <a:off x="4462462" y="3757616"/>
            <a:ext cx="1058877" cy="182566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Rectangle 42"/>
          <p:cNvSpPr/>
          <p:nvPr/>
        </p:nvSpPr>
        <p:spPr>
          <a:xfrm>
            <a:off x="2471922" y="4318316"/>
            <a:ext cx="191751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تغییر حجم بازار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rot="10800000" flipV="1">
            <a:off x="4462461" y="4122745"/>
            <a:ext cx="1168416" cy="43815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889759" y="4939037"/>
            <a:ext cx="34996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تغییر حجم و ترکیب سفارشات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47" name="Straight Connector 46"/>
          <p:cNvCxnSpPr/>
          <p:nvPr/>
        </p:nvCxnSpPr>
        <p:spPr>
          <a:xfrm rot="10800000" flipV="1">
            <a:off x="4462461" y="4414851"/>
            <a:ext cx="1314468" cy="73026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3222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81880" y="325395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تحلیل بازار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889763" y="1798919"/>
            <a:ext cx="448552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هزینه‌های فزاینده مراقبت‌های پزشکی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22539" y="2419640"/>
            <a:ext cx="535274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تاکید برای تغییر رویکرد از درمان به پیشگیری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22300" y="3040361"/>
            <a:ext cx="50529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همگرایی درمان، تشخیص، ابزارها و خدمات 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1830726" y="3661082"/>
            <a:ext cx="35445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پتانسیل بالای بازارهای نوظهور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1992629" y="4281803"/>
            <a:ext cx="33826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رشد اطلاعات با کیفیت آنلاین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019606" y="4902524"/>
            <a:ext cx="43556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حاشیه سود پایین در داروهای معمولی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6507189" y="4086234"/>
            <a:ext cx="2066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000" dirty="0" smtClean="0">
                <a:cs typeface="B Yekan" pitchFamily="2" charset="-78"/>
              </a:rPr>
              <a:t>در صنعت داروسازی</a:t>
            </a:r>
            <a:endParaRPr lang="en-US" sz="2000" dirty="0">
              <a:cs typeface="B Yek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پیش‌بینی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6835806" y="2711744"/>
            <a:ext cx="200086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روندهای فناوری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99979" y="3538539"/>
            <a:ext cx="32993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روندهای اجتماعی و فرهنگی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5586042" y="3538539"/>
            <a:ext cx="329449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روندهای اقتصادی و سیاسی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6251598" y="2589201"/>
            <a:ext cx="547696" cy="438156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10800000" flipV="1">
            <a:off x="2417736" y="2479661"/>
            <a:ext cx="693745" cy="47466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rot="5400000">
            <a:off x="3476613" y="3355976"/>
            <a:ext cx="620721" cy="25558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324380" y="2711744"/>
            <a:ext cx="19399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روندهای قانونی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 rot="16200000" flipH="1">
            <a:off x="5174466" y="3410742"/>
            <a:ext cx="584205" cy="182564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solidFill>
              <a:srgbClr val="385D8A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hlinkClick r:id="rId4"/>
          </p:cNvPr>
          <p:cNvSpPr/>
          <p:nvPr/>
        </p:nvSpPr>
        <p:spPr>
          <a:xfrm>
            <a:off x="914400" y="0"/>
            <a:ext cx="7239000" cy="68580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359952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j-lt"/>
                <a:cs typeface="Tahoma" pitchFamily="34" charset="0"/>
              </a:rPr>
              <a:t>slideshare.net/</a:t>
            </a:r>
            <a:r>
              <a:rPr lang="en-US" sz="4000" dirty="0" err="1" smtClean="0">
                <a:solidFill>
                  <a:schemeClr val="bg1"/>
                </a:solidFill>
                <a:latin typeface="+mj-lt"/>
                <a:cs typeface="Tahoma" pitchFamily="34" charset="0"/>
              </a:rPr>
              <a:t>mahdinasseri</a:t>
            </a:r>
            <a:endParaRPr lang="en-US" sz="4000" dirty="0" smtClean="0">
              <a:solidFill>
                <a:schemeClr val="bg1"/>
              </a:solidFill>
              <a:latin typeface="+mj-lt"/>
              <a:cs typeface="Tahoma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351782"/>
            <a:ext cx="9144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برای مشاهده اسلایدهای بیشتر</a:t>
            </a:r>
          </a:p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مرا در اسلایدشیر دنبال کنید</a:t>
            </a:r>
            <a:endParaRPr lang="en-US" sz="3200" dirty="0" smtClean="0">
              <a:solidFill>
                <a:schemeClr val="bg1"/>
              </a:solidFill>
              <a:cs typeface="B Koodak" pitchFamily="2" charset="-78"/>
            </a:endParaRP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3429000" y="609600"/>
            <a:ext cx="2099132" cy="1478644"/>
            <a:chOff x="0" y="0"/>
            <a:chExt cx="748" cy="549"/>
          </a:xfrm>
        </p:grpSpPr>
        <p:sp>
          <p:nvSpPr>
            <p:cNvPr id="8" name="AutoShape 30"/>
            <p:cNvSpPr>
              <a:spLocks/>
            </p:cNvSpPr>
            <p:nvPr/>
          </p:nvSpPr>
          <p:spPr bwMode="auto">
            <a:xfrm>
              <a:off x="0" y="148"/>
              <a:ext cx="748" cy="401"/>
            </a:xfrm>
            <a:custGeom>
              <a:avLst/>
              <a:gdLst>
                <a:gd name="T0" fmla="*/ 20668 w 20701"/>
                <a:gd name="T1" fmla="*/ 37 h 20627"/>
                <a:gd name="T2" fmla="*/ 18371 w 20701"/>
                <a:gd name="T3" fmla="*/ 1837 h 20627"/>
                <a:gd name="T4" fmla="*/ 12570 w 20701"/>
                <a:gd name="T5" fmla="*/ 3637 h 20627"/>
                <a:gd name="T6" fmla="*/ 10515 w 20701"/>
                <a:gd name="T7" fmla="*/ 5437 h 20627"/>
                <a:gd name="T8" fmla="*/ 10262 w 20701"/>
                <a:gd name="T9" fmla="*/ 5874 h 20627"/>
                <a:gd name="T10" fmla="*/ 10187 w 20701"/>
                <a:gd name="T11" fmla="*/ 5662 h 20627"/>
                <a:gd name="T12" fmla="*/ 8132 w 20701"/>
                <a:gd name="T13" fmla="*/ 3862 h 20627"/>
                <a:gd name="T14" fmla="*/ 2331 w 20701"/>
                <a:gd name="T15" fmla="*/ 2062 h 20627"/>
                <a:gd name="T16" fmla="*/ 34 w 20701"/>
                <a:gd name="T17" fmla="*/ 262 h 20627"/>
                <a:gd name="T18" fmla="*/ 4385 w 20701"/>
                <a:gd name="T19" fmla="*/ 7462 h 20627"/>
                <a:gd name="T20" fmla="*/ 5111 w 20701"/>
                <a:gd name="T21" fmla="*/ 18487 h 20627"/>
                <a:gd name="T22" fmla="*/ 8736 w 20701"/>
                <a:gd name="T23" fmla="*/ 20287 h 20627"/>
                <a:gd name="T24" fmla="*/ 10066 w 20701"/>
                <a:gd name="T25" fmla="*/ 17812 h 20627"/>
                <a:gd name="T26" fmla="*/ 10066 w 20701"/>
                <a:gd name="T27" fmla="*/ 9487 h 20627"/>
                <a:gd name="T28" fmla="*/ 10623 w 20701"/>
                <a:gd name="T29" fmla="*/ 9257 h 20627"/>
                <a:gd name="T30" fmla="*/ 10636 w 20701"/>
                <a:gd name="T31" fmla="*/ 9262 h 20627"/>
                <a:gd name="T32" fmla="*/ 10636 w 20701"/>
                <a:gd name="T33" fmla="*/ 17587 h 20627"/>
                <a:gd name="T34" fmla="*/ 11966 w 20701"/>
                <a:gd name="T35" fmla="*/ 20062 h 20627"/>
                <a:gd name="T36" fmla="*/ 15591 w 20701"/>
                <a:gd name="T37" fmla="*/ 18262 h 20627"/>
                <a:gd name="T38" fmla="*/ 16317 w 20701"/>
                <a:gd name="T39" fmla="*/ 7237 h 20627"/>
                <a:gd name="T40" fmla="*/ 20668 w 20701"/>
                <a:gd name="T41" fmla="*/ 37 h 20627"/>
                <a:gd name="T42" fmla="*/ 20668 w 20701"/>
                <a:gd name="T43" fmla="*/ 37 h 20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701" h="20627">
                  <a:moveTo>
                    <a:pt x="20668" y="37"/>
                  </a:moveTo>
                  <a:cubicBezTo>
                    <a:pt x="20668" y="37"/>
                    <a:pt x="20668" y="-413"/>
                    <a:pt x="18371" y="1837"/>
                  </a:cubicBezTo>
                  <a:cubicBezTo>
                    <a:pt x="16075" y="4087"/>
                    <a:pt x="13899" y="3637"/>
                    <a:pt x="12570" y="3637"/>
                  </a:cubicBezTo>
                  <a:cubicBezTo>
                    <a:pt x="11240" y="3637"/>
                    <a:pt x="10757" y="4312"/>
                    <a:pt x="10515" y="5437"/>
                  </a:cubicBezTo>
                  <a:cubicBezTo>
                    <a:pt x="10473" y="5634"/>
                    <a:pt x="10382" y="5775"/>
                    <a:pt x="10262" y="5874"/>
                  </a:cubicBezTo>
                  <a:cubicBezTo>
                    <a:pt x="10230" y="5812"/>
                    <a:pt x="10204" y="5742"/>
                    <a:pt x="10187" y="5662"/>
                  </a:cubicBezTo>
                  <a:cubicBezTo>
                    <a:pt x="9945" y="4537"/>
                    <a:pt x="9462" y="3862"/>
                    <a:pt x="8132" y="3862"/>
                  </a:cubicBezTo>
                  <a:cubicBezTo>
                    <a:pt x="6803" y="3862"/>
                    <a:pt x="4627" y="4312"/>
                    <a:pt x="2331" y="2062"/>
                  </a:cubicBezTo>
                  <a:cubicBezTo>
                    <a:pt x="34" y="-188"/>
                    <a:pt x="34" y="262"/>
                    <a:pt x="34" y="262"/>
                  </a:cubicBezTo>
                  <a:cubicBezTo>
                    <a:pt x="-449" y="3862"/>
                    <a:pt x="4385" y="7462"/>
                    <a:pt x="4385" y="7462"/>
                  </a:cubicBezTo>
                  <a:cubicBezTo>
                    <a:pt x="4385" y="7462"/>
                    <a:pt x="3902" y="15787"/>
                    <a:pt x="5111" y="18487"/>
                  </a:cubicBezTo>
                  <a:cubicBezTo>
                    <a:pt x="6319" y="21187"/>
                    <a:pt x="7890" y="20737"/>
                    <a:pt x="8736" y="20287"/>
                  </a:cubicBezTo>
                  <a:cubicBezTo>
                    <a:pt x="9582" y="19837"/>
                    <a:pt x="10066" y="17812"/>
                    <a:pt x="10066" y="17812"/>
                  </a:cubicBezTo>
                  <a:lnTo>
                    <a:pt x="10066" y="9487"/>
                  </a:lnTo>
                  <a:lnTo>
                    <a:pt x="10623" y="9257"/>
                  </a:lnTo>
                  <a:lnTo>
                    <a:pt x="10636" y="9262"/>
                  </a:lnTo>
                  <a:lnTo>
                    <a:pt x="10636" y="17587"/>
                  </a:lnTo>
                  <a:cubicBezTo>
                    <a:pt x="10636" y="17587"/>
                    <a:pt x="11120" y="19612"/>
                    <a:pt x="11966" y="20062"/>
                  </a:cubicBezTo>
                  <a:cubicBezTo>
                    <a:pt x="12812" y="20512"/>
                    <a:pt x="14383" y="20962"/>
                    <a:pt x="15591" y="18262"/>
                  </a:cubicBezTo>
                  <a:cubicBezTo>
                    <a:pt x="16800" y="15562"/>
                    <a:pt x="16317" y="7237"/>
                    <a:pt x="16317" y="7237"/>
                  </a:cubicBezTo>
                  <a:cubicBezTo>
                    <a:pt x="16317" y="7237"/>
                    <a:pt x="21151" y="3637"/>
                    <a:pt x="20668" y="37"/>
                  </a:cubicBezTo>
                  <a:close/>
                  <a:moveTo>
                    <a:pt x="20668" y="37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AutoShape 31"/>
            <p:cNvSpPr>
              <a:spLocks/>
            </p:cNvSpPr>
            <p:nvPr/>
          </p:nvSpPr>
          <p:spPr bwMode="auto">
            <a:xfrm>
              <a:off x="169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6" y="21600"/>
                    <a:pt x="0" y="16764"/>
                    <a:pt x="0" y="10800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AutoShape 32"/>
            <p:cNvSpPr>
              <a:spLocks/>
            </p:cNvSpPr>
            <p:nvPr/>
          </p:nvSpPr>
          <p:spPr bwMode="auto">
            <a:xfrm>
              <a:off x="392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4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4446027"/>
            <a:ext cx="91440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مروج کارآفرینی</a:t>
            </a:r>
            <a:endParaRPr lang="en-US" sz="28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مدیر توسعه کسب و کار عکس‌پرینت</a:t>
            </a:r>
            <a:endParaRPr lang="fa-IR" sz="1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sz="4800" b="1" dirty="0" smtClean="0">
                <a:solidFill>
                  <a:srgbClr val="FFFF00"/>
                </a:solidFill>
                <a:latin typeface="A Rezvan" pitchFamily="2" charset="-78"/>
                <a:cs typeface="B Zar" pitchFamily="2" charset="-78"/>
              </a:rPr>
              <a:t>مهدی ناصری</a:t>
            </a:r>
            <a:endParaRPr lang="en-US" sz="4000" b="1" dirty="0">
              <a:solidFill>
                <a:srgbClr val="FFFF00"/>
              </a:solidFill>
              <a:latin typeface="A Rezvan" pitchFamily="2" charset="-78"/>
              <a:cs typeface="B Zar" pitchFamily="2" charset="-78"/>
            </a:endParaRPr>
          </a:p>
        </p:txBody>
      </p:sp>
      <p:pic>
        <p:nvPicPr>
          <p:cNvPr id="15" name="Picture 2" descr="D:\dropbox\Dropbox\work\my logo.png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696200" y="5486400"/>
            <a:ext cx="1552435" cy="1295012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0" y="6096000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Elm"/>
                <a:cs typeface="B Elm" pitchFamily="2" charset="-78"/>
              </a:rPr>
              <a:t>@</a:t>
            </a:r>
            <a:r>
              <a:rPr lang="en-US" sz="2000" dirty="0" err="1" smtClean="0">
                <a:solidFill>
                  <a:schemeClr val="bg1"/>
                </a:solidFill>
                <a:latin typeface="Elm"/>
                <a:cs typeface="B Elm" pitchFamily="2" charset="-78"/>
              </a:rPr>
              <a:t>mahdinasseri</a:t>
            </a:r>
            <a:endParaRPr lang="en-US" sz="2000" dirty="0">
              <a:solidFill>
                <a:schemeClr val="bg1"/>
              </a:solidFill>
              <a:latin typeface="Elm"/>
              <a:cs typeface="B Elm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پیش‌بینی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2179151" y="5014164"/>
            <a:ext cx="504978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تصویر نامطلوب عمومی از داروسازهای بزرگ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265186" y="3429000"/>
            <a:ext cx="28777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ظهور داروشناسی ژنتیک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2520591" y="4485776"/>
            <a:ext cx="43669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ظهور فناوری‌های دیجیتال حفظ سلامتی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978248" y="3957388"/>
            <a:ext cx="345158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کاهش هزینه تعیین توالی ژن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673825" y="2479662"/>
            <a:ext cx="2066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000" dirty="0" smtClean="0">
                <a:cs typeface="B Yekan" pitchFamily="2" charset="-78"/>
              </a:rPr>
              <a:t>در صنعت داروسازی</a:t>
            </a:r>
            <a:endParaRPr lang="en-US" sz="2000" dirty="0">
              <a:cs typeface="B Yekan" pitchFamily="2" charset="-78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1979577" y="5542552"/>
            <a:ext cx="544892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رشد آگاهی و هوشیاری اجتماعی مصرف‌کنندگان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2589520" y="6070940"/>
            <a:ext cx="42290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افزایش جوامع مسن مجهز به فناوری</a:t>
            </a:r>
            <a:endParaRPr lang="en-US" sz="2400" dirty="0">
              <a:cs typeface="B Yek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51700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تحلیل رقابتی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960692" y="2370123"/>
            <a:ext cx="377379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ذی‌نفعان (سهام‌داران و کارکنان)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960692" y="3757617"/>
            <a:ext cx="273183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تازه‌واردها (شورشیان)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960692" y="3063870"/>
            <a:ext cx="22589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رقبا (حاکمان بازار)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3659175" y="1895454"/>
            <a:ext cx="1277956" cy="62072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V="1">
            <a:off x="3732201" y="2662227"/>
            <a:ext cx="1204930" cy="292104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3695688" y="3794130"/>
            <a:ext cx="1241442" cy="19432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4960692" y="1639863"/>
            <a:ext cx="349486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تامین‌کنندگان و زنجیره ارزش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51" name="Straight Connector 50"/>
          <p:cNvCxnSpPr>
            <a:stCxn id="21" idx="6"/>
          </p:cNvCxnSpPr>
          <p:nvPr/>
        </p:nvCxnSpPr>
        <p:spPr>
          <a:xfrm>
            <a:off x="3732201" y="3301205"/>
            <a:ext cx="1204928" cy="1825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960692" y="4378338"/>
            <a:ext cx="32832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محصولات و خدمات جایگزین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3622662" y="4122749"/>
            <a:ext cx="1314467" cy="51118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815187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تحلیل رقابتی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373993" y="2324482"/>
            <a:ext cx="35285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تازه‌واردهای صنعت داروسازی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4373993" y="3693720"/>
            <a:ext cx="32624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جایگزینی پیشگری بر درمان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373993" y="3009101"/>
            <a:ext cx="339708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افزایش خدمات آنلاین درمان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4373993" y="1639863"/>
            <a:ext cx="30267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کارایی پایین بخش توسعه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1" name="Oval 20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4373993" y="4378338"/>
            <a:ext cx="38699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تغییر فناوری‌های شرکت‌های بیمه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665109" y="4086234"/>
            <a:ext cx="2066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000" dirty="0" smtClean="0">
                <a:cs typeface="B Yekan" pitchFamily="2" charset="-78"/>
              </a:rPr>
              <a:t>در صنعت داروسازی</a:t>
            </a:r>
            <a:endParaRPr lang="en-US" sz="2000" dirty="0">
              <a:cs typeface="B Yek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اقتصاد کلان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5667390" y="1493811"/>
            <a:ext cx="220765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کالاها و سایر منابع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6470676" y="2297097"/>
            <a:ext cx="231024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زیرساخت اقتصادی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409518" y="2297097"/>
            <a:ext cx="21643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شرایط بازار جهانی</a:t>
            </a:r>
            <a:endParaRPr lang="en-US" sz="2400" dirty="0">
              <a:cs typeface="B Yekan" pitchFamily="2" charset="-78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rot="5400000" flipH="1" flipV="1">
            <a:off x="5539594" y="2753510"/>
            <a:ext cx="1095390" cy="69374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rot="5400000" flipH="1" flipV="1">
            <a:off x="4608513" y="2406636"/>
            <a:ext cx="1606572" cy="36513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Rectangle 41"/>
          <p:cNvSpPr/>
          <p:nvPr/>
        </p:nvSpPr>
        <p:spPr>
          <a:xfrm>
            <a:off x="1395369" y="1493811"/>
            <a:ext cx="201529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بازارهای سرمایه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746350" y="3319461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cxnSp>
        <p:nvCxnSpPr>
          <p:cNvPr id="34" name="Straight Connector 33"/>
          <p:cNvCxnSpPr/>
          <p:nvPr/>
        </p:nvCxnSpPr>
        <p:spPr>
          <a:xfrm rot="16200000" flipV="1">
            <a:off x="2472503" y="2753510"/>
            <a:ext cx="1168417" cy="83980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rot="16200000" flipV="1">
            <a:off x="2965431" y="2333612"/>
            <a:ext cx="1643083" cy="54769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solidFill>
            <a:srgbClr val="002060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Oval 18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28" name="Oval 27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659175" y="2698740"/>
            <a:ext cx="2081241" cy="1281753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/>
          <p:cNvSpPr/>
          <p:nvPr/>
        </p:nvSpPr>
        <p:spPr>
          <a:xfrm rot="16200000">
            <a:off x="7697798" y="-351366"/>
            <a:ext cx="693747" cy="219865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17" name="Rectangle 16"/>
          <p:cNvSpPr/>
          <p:nvPr/>
        </p:nvSpPr>
        <p:spPr>
          <a:xfrm>
            <a:off x="6653241" y="288882"/>
            <a:ext cx="274634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400" dirty="0" smtClean="0">
                <a:latin typeface="A Rezvan" pitchFamily="2" charset="-78"/>
                <a:cs typeface="A Rezvan" pitchFamily="2" charset="-78"/>
              </a:rPr>
              <a:t>اقتصاد کلان</a:t>
            </a:r>
            <a:endParaRPr lang="en-US" sz="44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4024618" y="836577"/>
            <a:ext cx="14237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رکود جهانی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2981063" y="2114532"/>
            <a:ext cx="351089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کمبود سرمایه‌های مخاطره‌پذیر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3150982" y="2698740"/>
            <a:ext cx="317106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افزایش هزینه‌های مصرفی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42" name="Rectangle 41"/>
          <p:cNvSpPr/>
          <p:nvPr/>
        </p:nvSpPr>
        <p:spPr>
          <a:xfrm>
            <a:off x="2965835" y="1566837"/>
            <a:ext cx="35413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cs typeface="B Yekan" pitchFamily="2" charset="-78"/>
              </a:rPr>
              <a:t>تغییر مهارت‌های نیروی انسانی</a:t>
            </a:r>
            <a:endParaRPr lang="en-US" sz="2400" dirty="0">
              <a:cs typeface="B Yekan" pitchFamily="2" charset="-78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2746350" y="3319461"/>
            <a:ext cx="3906891" cy="4125969"/>
          </a:xfrm>
          <a:prstGeom prst="ellipse">
            <a:avLst/>
          </a:prstGeom>
          <a:solidFill>
            <a:srgbClr val="002060"/>
          </a:solidFill>
          <a:ln>
            <a:solidFill>
              <a:srgbClr val="FFC000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3695688" y="3721104"/>
            <a:ext cx="2066591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000" dirty="0" smtClean="0">
                <a:cs typeface="B Yekan" pitchFamily="2" charset="-78"/>
              </a:rPr>
              <a:t>در صنعت داروسازی</a:t>
            </a:r>
            <a:endParaRPr lang="en-US" sz="2000" dirty="0">
              <a:cs typeface="B Yek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8370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  <p:sp>
        <p:nvSpPr>
          <p:cNvPr id="20" name="Rectangle 19"/>
          <p:cNvSpPr/>
          <p:nvPr/>
        </p:nvSpPr>
        <p:spPr>
          <a:xfrm rot="16200000">
            <a:off x="7661285" y="-427059"/>
            <a:ext cx="693747" cy="22716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21" name="Rectangle 20"/>
          <p:cNvSpPr/>
          <p:nvPr/>
        </p:nvSpPr>
        <p:spPr>
          <a:xfrm>
            <a:off x="6608854" y="333631"/>
            <a:ext cx="2746349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کسب و کار شما</a:t>
            </a:r>
            <a:endParaRPr lang="en-US" sz="3600" dirty="0">
              <a:latin typeface="A Rezvan" pitchFamily="2" charset="-78"/>
              <a:cs typeface="A Rezvan" pitchFamily="2" charset="-78"/>
            </a:endParaRPr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I:\free\Business\photo-1437419764061-2473afe69fc2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1233567" y="0"/>
            <a:ext cx="12194886" cy="6858000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144524" y="3429000"/>
            <a:ext cx="9143999" cy="2215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3800" b="1" dirty="0" smtClean="0">
                <a:solidFill>
                  <a:srgbClr val="588BC2"/>
                </a:solidFill>
                <a:latin typeface="Calibri" pitchFamily="34" charset="0"/>
                <a:cs typeface="A Bank" pitchFamily="2" charset="-78"/>
              </a:rPr>
              <a:t>سـیستم</a:t>
            </a:r>
          </a:p>
        </p:txBody>
      </p:sp>
      <p:sp>
        <p:nvSpPr>
          <p:cNvPr id="5" name="Rectangle 4"/>
          <p:cNvSpPr/>
          <p:nvPr/>
        </p:nvSpPr>
        <p:spPr>
          <a:xfrm rot="16200000">
            <a:off x="2666978" y="3172611"/>
            <a:ext cx="511182" cy="38703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4" name="Rectangle 3"/>
          <p:cNvSpPr/>
          <p:nvPr/>
        </p:nvSpPr>
        <p:spPr>
          <a:xfrm rot="16200000">
            <a:off x="6811204" y="3556000"/>
            <a:ext cx="511182" cy="3103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6" name="Rectangle 5"/>
          <p:cNvSpPr/>
          <p:nvPr/>
        </p:nvSpPr>
        <p:spPr>
          <a:xfrm>
            <a:off x="5514991" y="4815697"/>
            <a:ext cx="310360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هر کسب و کاری یک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023892" y="4840172"/>
            <a:ext cx="378340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اســــــــــــــــــــــــــــــــــــت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pic>
        <p:nvPicPr>
          <p:cNvPr id="9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I:\free\Business\photo-1438302292089-1bfacb810383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758898" y="0"/>
            <a:ext cx="10353313" cy="6858000"/>
          </a:xfrm>
          <a:prstGeom prst="rect">
            <a:avLst/>
          </a:prstGeom>
          <a:noFill/>
        </p:spPr>
      </p:pic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16200000">
            <a:off x="5225463" y="4097684"/>
            <a:ext cx="657233" cy="29575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6" name="Rectangle 5"/>
          <p:cNvSpPr/>
          <p:nvPr/>
        </p:nvSpPr>
        <p:spPr>
          <a:xfrm rot="16200000">
            <a:off x="2106709" y="4286182"/>
            <a:ext cx="559568" cy="116841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8194" name="TextBox 3"/>
          <p:cNvSpPr txBox="1">
            <a:spLocks noChangeArrowheads="1"/>
          </p:cNvSpPr>
          <p:nvPr/>
        </p:nvSpPr>
        <p:spPr bwMode="auto">
          <a:xfrm>
            <a:off x="838" y="4545124"/>
            <a:ext cx="9144000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اگر می‌خواهید کسب و کارتان را </a:t>
            </a:r>
            <a:r>
              <a:rPr lang="fa-IR" sz="3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توسعه </a:t>
            </a:r>
            <a:r>
              <a:rPr lang="fa-IR" sz="36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دهید</a:t>
            </a:r>
          </a:p>
          <a:p>
            <a:pPr algn="ctr" rtl="1"/>
            <a:r>
              <a:rPr lang="fa-IR" sz="4400" dirty="0" smtClean="0">
                <a:solidFill>
                  <a:schemeClr val="bg1"/>
                </a:solidFill>
                <a:latin typeface="A Rezvan" pitchFamily="2" charset="-78"/>
                <a:cs typeface="A Rezvan" pitchFamily="2" charset="-78"/>
              </a:rPr>
              <a:t>باید یک </a:t>
            </a:r>
            <a:r>
              <a:rPr lang="fa-IR" sz="4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 Rezvan" pitchFamily="2" charset="-78"/>
                <a:cs typeface="A Rezvan" pitchFamily="2" charset="-78"/>
              </a:rPr>
              <a:t>رویکرد سیستمی </a:t>
            </a:r>
            <a:r>
              <a:rPr lang="fa-IR" sz="4400" dirty="0" smtClean="0">
                <a:solidFill>
                  <a:schemeClr val="bg1"/>
                </a:solidFill>
                <a:latin typeface="A Rezvan" pitchFamily="2" charset="-78"/>
                <a:cs typeface="A Rezvan" pitchFamily="2" charset="-78"/>
              </a:rPr>
              <a:t>به آن داشته باشید</a:t>
            </a:r>
            <a:endParaRPr lang="en-US" sz="4400" dirty="0">
              <a:solidFill>
                <a:schemeClr val="bg1"/>
              </a:solidFill>
              <a:latin typeface="A Rezvan" pitchFamily="2" charset="-78"/>
              <a:cs typeface="A Rezvan" pitchFamily="2" charset="-78"/>
            </a:endParaRPr>
          </a:p>
        </p:txBody>
      </p:sp>
      <p:pic>
        <p:nvPicPr>
          <p:cNvPr id="7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I:\free\Business\photo-1456324463128-7ff6903988d8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274563" y="0"/>
            <a:ext cx="10287000" cy="6858000"/>
          </a:xfrm>
          <a:prstGeom prst="rect">
            <a:avLst/>
          </a:prstGeom>
          <a:noFill/>
        </p:spPr>
      </p:pic>
      <p:sp>
        <p:nvSpPr>
          <p:cNvPr id="10" name="Rectangle 9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180528" y="3825044"/>
            <a:ext cx="9143999" cy="221599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3800" b="1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سـیستم</a:t>
            </a:r>
          </a:p>
        </p:txBody>
      </p:sp>
      <p:sp>
        <p:nvSpPr>
          <p:cNvPr id="5" name="Rectangle 4"/>
          <p:cNvSpPr/>
          <p:nvPr/>
        </p:nvSpPr>
        <p:spPr>
          <a:xfrm rot="16200000">
            <a:off x="2630974" y="3568655"/>
            <a:ext cx="511182" cy="387038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4" name="Rectangle 3"/>
          <p:cNvSpPr/>
          <p:nvPr/>
        </p:nvSpPr>
        <p:spPr>
          <a:xfrm rot="16200000">
            <a:off x="6775200" y="3952044"/>
            <a:ext cx="511182" cy="310360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6" name="Rectangle 5"/>
          <p:cNvSpPr/>
          <p:nvPr/>
        </p:nvSpPr>
        <p:spPr>
          <a:xfrm>
            <a:off x="5478987" y="5300838"/>
            <a:ext cx="310360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16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چگونه یک کسب و کار را به صورت یک </a:t>
            </a:r>
            <a:endParaRPr lang="en-US" sz="16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78972" y="5236216"/>
            <a:ext cx="220124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مدلسازی کنیم؟</a:t>
            </a:r>
            <a:endParaRPr lang="en-US" sz="28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pic>
        <p:nvPicPr>
          <p:cNvPr id="9" name="Picture 2" descr="http://wordpress-innovately.rhcloud.com/wp-content/uploads/2015/04/business-model-canvas.jp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:\free\Business\photo-1450101499163-c8848c66ca85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-644268" y="1"/>
            <a:ext cx="10275831" cy="68580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1">
              <a:alpha val="50196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16200000">
            <a:off x="4235735" y="2329776"/>
            <a:ext cx="657235" cy="7521679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52035" y="3969060"/>
            <a:ext cx="9143999" cy="193899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120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A Rezvan" pitchFamily="2" charset="-78"/>
                <a:cs typeface="A Rezvan" pitchFamily="2" charset="-78"/>
              </a:rPr>
              <a:t>مدل کسب و کار</a:t>
            </a:r>
          </a:p>
        </p:txBody>
      </p:sp>
      <p:sp>
        <p:nvSpPr>
          <p:cNvPr id="8" name="Rectangle 7"/>
          <p:cNvSpPr/>
          <p:nvPr/>
        </p:nvSpPr>
        <p:spPr>
          <a:xfrm>
            <a:off x="-15523" y="5801864"/>
            <a:ext cx="9144000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a-IR" sz="2700" dirty="0" smtClean="0">
                <a:solidFill>
                  <a:schemeClr val="bg1"/>
                </a:solidFill>
                <a:cs typeface="B Yekan" pitchFamily="2" charset="-78"/>
              </a:rPr>
              <a:t>روشی برای مدلسازی سیستمی یک کسب و کار نوپا یا موجود</a:t>
            </a:r>
            <a:endParaRPr lang="en-US" sz="2700" dirty="0" smtClean="0">
              <a:solidFill>
                <a:schemeClr val="bg1"/>
              </a:solidFill>
              <a:cs typeface="B Yekan" pitchFamily="2" charset="-78"/>
            </a:endParaRPr>
          </a:p>
        </p:txBody>
      </p:sp>
      <p:pic>
        <p:nvPicPr>
          <p:cNvPr id="7" name="Picture 2" descr="http://wordpress-innovately.rhcloud.com/wp-content/uploads/2015/04/business-model-canvas.jpg">
            <a:hlinkClick r:id="rId4"/>
          </p:cNvPr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3586149" y="2698740"/>
            <a:ext cx="2081241" cy="128175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274" name="Picture 2" descr="http://historythings.com/wp-content/uploads/2016/04/o-BILL-GATES-facebook.jpg"/>
          <p:cNvPicPr>
            <a:picLocks noChangeAspect="1" noChangeArrowheads="1"/>
          </p:cNvPicPr>
          <p:nvPr/>
        </p:nvPicPr>
        <p:blipFill>
          <a:blip r:embed="rId3" cstate="print"/>
          <a:srcRect r="33380"/>
          <a:stretch>
            <a:fillRect/>
          </a:stretch>
        </p:blipFill>
        <p:spPr bwMode="auto">
          <a:xfrm>
            <a:off x="0" y="-4773"/>
            <a:ext cx="9144000" cy="6862773"/>
          </a:xfrm>
          <a:prstGeom prst="rect">
            <a:avLst/>
          </a:prstGeom>
          <a:noFill/>
        </p:spPr>
      </p:pic>
      <p:sp>
        <p:nvSpPr>
          <p:cNvPr id="3" name="Rectangle 2"/>
          <p:cNvSpPr/>
          <p:nvPr/>
        </p:nvSpPr>
        <p:spPr>
          <a:xfrm>
            <a:off x="774648" y="544473"/>
            <a:ext cx="8215424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700" dirty="0" smtClean="0">
                <a:cs typeface="B Yekan" pitchFamily="2" charset="-78"/>
              </a:rPr>
              <a:t>در آینده تنها دو نوع  کسب و کار وجود دارد:</a:t>
            </a:r>
          </a:p>
        </p:txBody>
      </p:sp>
      <p:sp>
        <p:nvSpPr>
          <p:cNvPr id="5" name="Rectangle 4"/>
          <p:cNvSpPr/>
          <p:nvPr/>
        </p:nvSpPr>
        <p:spPr>
          <a:xfrm>
            <a:off x="2892403" y="2619127"/>
            <a:ext cx="6032520" cy="8463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4900" dirty="0" smtClean="0">
                <a:latin typeface="A Rezvan" pitchFamily="2" charset="-78"/>
                <a:cs typeface="A Rezvan" pitchFamily="2" charset="-78"/>
              </a:rPr>
              <a:t>کسب و کارهای الکترونیکی</a:t>
            </a:r>
          </a:p>
        </p:txBody>
      </p:sp>
      <p:sp>
        <p:nvSpPr>
          <p:cNvPr id="6" name="Rectangle 5"/>
          <p:cNvSpPr/>
          <p:nvPr/>
        </p:nvSpPr>
        <p:spPr>
          <a:xfrm>
            <a:off x="3520662" y="3830076"/>
            <a:ext cx="543289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کسب و کارهایی که دیگر وجود ندارند</a:t>
            </a:r>
            <a:endParaRPr lang="en-US" sz="3600" dirty="0">
              <a:latin typeface="A Rezvan" pitchFamily="2" charset="-78"/>
              <a:cs typeface="A Rezv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extBox 3"/>
          <p:cNvSpPr txBox="1">
            <a:spLocks noChangeArrowheads="1"/>
          </p:cNvSpPr>
          <p:nvPr/>
        </p:nvSpPr>
        <p:spPr bwMode="auto">
          <a:xfrm>
            <a:off x="165213" y="5121188"/>
            <a:ext cx="6853158" cy="132343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fa-IR" sz="4000" b="1" dirty="0" smtClean="0">
                <a:solidFill>
                  <a:srgbClr val="588BC2"/>
                </a:solidFill>
                <a:latin typeface="Calibri" pitchFamily="34" charset="0"/>
                <a:cs typeface="B Yekan" pitchFamily="2" charset="-78"/>
              </a:rPr>
              <a:t>اگر با مدل کسب و کار آشنا </a:t>
            </a:r>
            <a:r>
              <a:rPr lang="fa-IR" sz="4000" b="1" dirty="0" smtClean="0">
                <a:solidFill>
                  <a:srgbClr val="588BC2"/>
                </a:solidFill>
                <a:latin typeface="Calibri" pitchFamily="34" charset="0"/>
                <a:cs typeface="B Yekan" pitchFamily="2" charset="-78"/>
              </a:rPr>
              <a:t>نیستید،</a:t>
            </a:r>
          </a:p>
          <a:p>
            <a:r>
              <a:rPr lang="fa-IR" sz="4000" b="1" dirty="0" smtClean="0">
                <a:solidFill>
                  <a:srgbClr val="588BC2"/>
                </a:solidFill>
                <a:latin typeface="Calibri" pitchFamily="34" charset="0"/>
                <a:cs typeface="B Yekan" pitchFamily="2" charset="-78"/>
              </a:rPr>
              <a:t>روی </a:t>
            </a:r>
            <a:r>
              <a:rPr lang="fa-IR" sz="4000" b="1" dirty="0" smtClean="0">
                <a:solidFill>
                  <a:srgbClr val="588BC2"/>
                </a:solidFill>
                <a:latin typeface="Calibri" pitchFamily="34" charset="0"/>
                <a:cs typeface="B Yekan" pitchFamily="2" charset="-78"/>
              </a:rPr>
              <a:t>تصویر </a:t>
            </a:r>
            <a:r>
              <a:rPr lang="fa-IR" sz="4000" b="1" dirty="0" smtClean="0">
                <a:solidFill>
                  <a:srgbClr val="588BC2"/>
                </a:solidFill>
                <a:latin typeface="Calibri" pitchFamily="34" charset="0"/>
                <a:cs typeface="B Yekan" pitchFamily="2" charset="-78"/>
              </a:rPr>
              <a:t>فوق کلیک کنید</a:t>
            </a:r>
            <a:endParaRPr lang="en-US" sz="4000" b="1" dirty="0" smtClean="0">
              <a:solidFill>
                <a:srgbClr val="588BC2"/>
              </a:solidFill>
              <a:latin typeface="Calibri" pitchFamily="34" charset="0"/>
              <a:cs typeface="B Yekan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-7596" y="5303750"/>
            <a:ext cx="198036" cy="100977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pic>
        <p:nvPicPr>
          <p:cNvPr id="8" name="Picture 2" descr="http://wordpress-innovately.rhcloud.com/wp-content/uploads/2015/04/business-model-canvas.jpg">
            <a:hlinkClick r:id="rId3"/>
          </p:cNvPr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089116" y="1877856"/>
            <a:ext cx="4949466" cy="304817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2746350" y="3355974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/>
          <p:cNvSpPr/>
          <p:nvPr/>
        </p:nvSpPr>
        <p:spPr>
          <a:xfrm>
            <a:off x="-174690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782863" y="-843021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5521338" y="1238220"/>
            <a:ext cx="3906891" cy="4125969"/>
          </a:xfrm>
          <a:prstGeom prst="ellipse">
            <a:avLst/>
          </a:prstGeom>
          <a:solidFill>
            <a:srgbClr val="000000">
              <a:alpha val="20000"/>
            </a:srgbClr>
          </a:solidFill>
          <a:ln>
            <a:solidFill>
              <a:schemeClr val="tx1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Display 7"/>
          <p:cNvSpPr/>
          <p:nvPr/>
        </p:nvSpPr>
        <p:spPr>
          <a:xfrm>
            <a:off x="6324624" y="2703340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798579" y="2739853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بازار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0" name="Flowchart: Display 9"/>
          <p:cNvSpPr/>
          <p:nvPr/>
        </p:nvSpPr>
        <p:spPr>
          <a:xfrm rot="10800000">
            <a:off x="665109" y="273985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993726" y="2776366"/>
            <a:ext cx="1444626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3600" dirty="0" smtClean="0">
                <a:cs typeface="A Chamran" pitchFamily="2" charset="-78"/>
              </a:rPr>
              <a:t>نیروهای</a:t>
            </a:r>
          </a:p>
          <a:p>
            <a:pPr algn="ctr" rtl="1"/>
            <a:r>
              <a:rPr lang="fa-IR" sz="3600" dirty="0" smtClean="0">
                <a:cs typeface="A Chamran" pitchFamily="2" charset="-78"/>
              </a:rPr>
              <a:t>صنعت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2" name="Flowchart: Display 11"/>
          <p:cNvSpPr/>
          <p:nvPr/>
        </p:nvSpPr>
        <p:spPr>
          <a:xfrm rot="16200000">
            <a:off x="3586863" y="654012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4136871" y="690525"/>
            <a:ext cx="1223412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روندهای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3600" dirty="0" smtClean="0">
                <a:cs typeface="A Chamran" pitchFamily="2" charset="-78"/>
              </a:rPr>
              <a:t>کلیدی</a:t>
            </a:r>
            <a:endParaRPr lang="en-US" sz="3600" dirty="0">
              <a:cs typeface="A Chamran" pitchFamily="2" charset="-78"/>
            </a:endParaRPr>
          </a:p>
        </p:txBody>
      </p:sp>
      <p:sp>
        <p:nvSpPr>
          <p:cNvPr id="14" name="Flowchart: Display 13"/>
          <p:cNvSpPr/>
          <p:nvPr/>
        </p:nvSpPr>
        <p:spPr>
          <a:xfrm rot="5400000">
            <a:off x="3604406" y="4871263"/>
            <a:ext cx="2263806" cy="1204929"/>
          </a:xfrm>
          <a:prstGeom prst="flowChartDisplay">
            <a:avLst/>
          </a:prstGeom>
          <a:noFill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4133844" y="4994290"/>
            <a:ext cx="1176925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rtl="1"/>
            <a:r>
              <a:rPr lang="fa-IR" sz="2800" dirty="0" smtClean="0">
                <a:cs typeface="A Chamran" pitchFamily="2" charset="-78"/>
              </a:rPr>
              <a:t>نیروهای</a:t>
            </a:r>
            <a:endParaRPr lang="fa-IR" sz="3600" dirty="0" smtClean="0">
              <a:cs typeface="A Chamran" pitchFamily="2" charset="-78"/>
            </a:endParaRPr>
          </a:p>
          <a:p>
            <a:pPr algn="ctr" rtl="1"/>
            <a:r>
              <a:rPr lang="fa-IR" sz="2800" dirty="0" smtClean="0">
                <a:cs typeface="A Chamran" pitchFamily="2" charset="-78"/>
              </a:rPr>
              <a:t>اقتصادی</a:t>
            </a:r>
            <a:endParaRPr lang="en-US" sz="2800" dirty="0">
              <a:cs typeface="A Chamran" pitchFamily="2" charset="-78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2060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/>
          <p:cNvSpPr/>
          <p:nvPr/>
        </p:nvSpPr>
        <p:spPr>
          <a:xfrm rot="16200000">
            <a:off x="3933021" y="-3534602"/>
            <a:ext cx="1277955" cy="9144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21" name="Rectangle 20"/>
          <p:cNvSpPr/>
          <p:nvPr/>
        </p:nvSpPr>
        <p:spPr>
          <a:xfrm>
            <a:off x="1" y="409324"/>
            <a:ext cx="9143999" cy="126188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حالا شما بهترین ابزار ممکن برای</a:t>
            </a:r>
          </a:p>
          <a:p>
            <a:pPr algn="ctr" rtl="1"/>
            <a:r>
              <a:rPr lang="fa-IR" sz="4000" dirty="0" smtClean="0">
                <a:latin typeface="A Rezvan" pitchFamily="2" charset="-78"/>
                <a:cs typeface="A Rezvan" pitchFamily="2" charset="-78"/>
              </a:rPr>
              <a:t>مدلسازی سیستماتیک کسب و کارتان را در اختیار دارید</a:t>
            </a:r>
            <a:endParaRPr lang="en-US" sz="4000" dirty="0">
              <a:latin typeface="A Rezvan" pitchFamily="2" charset="-78"/>
              <a:cs typeface="A Rezvan" pitchFamily="2" charset="-78"/>
            </a:endParaRPr>
          </a:p>
        </p:txBody>
      </p:sp>
      <p:sp>
        <p:nvSpPr>
          <p:cNvPr id="26" name="Rectangle 25"/>
          <p:cNvSpPr/>
          <p:nvPr/>
        </p:nvSpPr>
        <p:spPr>
          <a:xfrm rot="16200000">
            <a:off x="3933022" y="1212089"/>
            <a:ext cx="1277955" cy="914400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/>
          </a:p>
        </p:txBody>
      </p:sp>
      <p:sp>
        <p:nvSpPr>
          <p:cNvPr id="27" name="Rectangle 26"/>
          <p:cNvSpPr/>
          <p:nvPr/>
        </p:nvSpPr>
        <p:spPr>
          <a:xfrm>
            <a:off x="3" y="5145111"/>
            <a:ext cx="9143999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تا برای برنامه‌ریزی استراتژیک</a:t>
            </a:r>
          </a:p>
          <a:p>
            <a:pPr algn="ctr" rtl="1"/>
            <a:r>
              <a:rPr lang="fa-IR" sz="3600" dirty="0" smtClean="0">
                <a:latin typeface="A Rezvan" pitchFamily="2" charset="-78"/>
                <a:cs typeface="A Rezvan" pitchFamily="2" charset="-78"/>
              </a:rPr>
              <a:t>توسعه تجارت الکترونیکی مهیا شوید</a:t>
            </a:r>
            <a:endParaRPr lang="en-US" sz="4000" dirty="0">
              <a:latin typeface="A Rezvan" pitchFamily="2" charset="-78"/>
              <a:cs typeface="A Rezvan" pitchFamily="2" charset="-78"/>
            </a:endParaRPr>
          </a:p>
        </p:txBody>
      </p:sp>
      <p:pic>
        <p:nvPicPr>
          <p:cNvPr id="23" name="Picture 2" descr="http://wordpress-innovately.rhcloud.com/wp-content/uploads/2015/04/business-model-canvas.jp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89116" y="1877856"/>
            <a:ext cx="4949466" cy="3048177"/>
          </a:xfrm>
          <a:prstGeom prst="rect">
            <a:avLst/>
          </a:prstGeom>
          <a:noFill/>
        </p:spPr>
      </p:pic>
    </p:spTree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http://historythings.com/wp-content/uploads/2016/04/o-BILL-GATES-facebook.jpg"/>
          <p:cNvPicPr>
            <a:picLocks noChangeAspect="1" noChangeArrowheads="1"/>
          </p:cNvPicPr>
          <p:nvPr/>
        </p:nvPicPr>
        <p:blipFill>
          <a:blip r:embed="rId3" cstate="print"/>
          <a:srcRect r="33380"/>
          <a:stretch>
            <a:fillRect/>
          </a:stretch>
        </p:blipFill>
        <p:spPr bwMode="auto">
          <a:xfrm>
            <a:off x="0" y="-4773"/>
            <a:ext cx="9144000" cy="6862773"/>
          </a:xfrm>
          <a:prstGeom prst="rect">
            <a:avLst/>
          </a:prstGeom>
          <a:noFill/>
        </p:spPr>
      </p:pic>
      <p:sp>
        <p:nvSpPr>
          <p:cNvPr id="4" name="Rectangle 3"/>
          <p:cNvSpPr/>
          <p:nvPr/>
        </p:nvSpPr>
        <p:spPr>
          <a:xfrm>
            <a:off x="3217334" y="3365473"/>
            <a:ext cx="585329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600" dirty="0" smtClean="0">
                <a:cs typeface="A Chamran" panose="00000400000000000000" pitchFamily="2" charset="-78"/>
              </a:rPr>
              <a:t>اگر کسب و کار شما وارد</a:t>
            </a:r>
            <a:r>
              <a:rPr lang="fa-IR" sz="2600" baseline="0" dirty="0" smtClean="0">
                <a:cs typeface="A Chamran" panose="00000400000000000000" pitchFamily="2" charset="-78"/>
              </a:rPr>
              <a:t> اینترنت نشده است،</a:t>
            </a:r>
          </a:p>
          <a:p>
            <a:pPr algn="r" rtl="1"/>
            <a:r>
              <a:rPr lang="fa-IR" sz="7200" baseline="0" dirty="0" smtClean="0">
                <a:cs typeface="A Chamran" panose="00000400000000000000" pitchFamily="2" charset="-78"/>
              </a:rPr>
              <a:t>از بین خواهد رفت</a:t>
            </a:r>
            <a:endParaRPr lang="en-US" sz="7200" dirty="0">
              <a:cs typeface="A Chamran" panose="00000400000000000000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7129022" y="985816"/>
            <a:ext cx="2031325" cy="538609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4400" dirty="0" smtClean="0">
                <a:solidFill>
                  <a:schemeClr val="bg1">
                    <a:lumMod val="65000"/>
                  </a:schemeClr>
                </a:solidFill>
              </a:rPr>
              <a:t>“</a:t>
            </a:r>
            <a:endParaRPr lang="en-US" sz="34400" dirty="0">
              <a:solidFill>
                <a:schemeClr val="bg1">
                  <a:lumMod val="65000"/>
                </a:schemeClr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1307126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1111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28600" y="4742934"/>
            <a:ext cx="6684843" cy="9233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cs typeface="A KORDi" pitchFamily="2" charset="-78"/>
              </a:rPr>
              <a:t>تجارت الکترونیکی</a:t>
            </a:r>
            <a:endParaRPr lang="en-U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cs typeface="A KORDi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19138" y="6012934"/>
            <a:ext cx="396615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4000" dirty="0" smtClean="0">
                <a:solidFill>
                  <a:schemeClr val="bg1"/>
                </a:solidFill>
                <a:latin typeface="A Rezvan" pitchFamily="2" charset="-78"/>
                <a:cs typeface="A Rezvan" pitchFamily="2" charset="-78"/>
              </a:rPr>
              <a:t>فناوری به اضافه نوآوری</a:t>
            </a:r>
          </a:p>
        </p:txBody>
      </p:sp>
    </p:spTree>
    <p:extLst>
      <p:ext uri="{BB962C8B-B14F-4D97-AF65-F5344CB8AC3E}">
        <p14:creationId xmlns="" xmlns:p14="http://schemas.microsoft.com/office/powerpoint/2010/main" val="3735280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741" r="6587"/>
          <a:stretch>
            <a:fillRect/>
          </a:stretch>
        </p:blipFill>
        <p:spPr>
          <a:xfrm>
            <a:off x="0" y="1"/>
            <a:ext cx="9144000" cy="686858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890" y="3166923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40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35775867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741" r="6587"/>
          <a:stretch>
            <a:fillRect/>
          </a:stretch>
        </p:blipFill>
        <p:spPr>
          <a:xfrm>
            <a:off x="0" y="1"/>
            <a:ext cx="9144000" cy="6868582"/>
          </a:xfrm>
          <a:prstGeom prst="rect">
            <a:avLst/>
          </a:prstGeom>
        </p:spPr>
      </p:pic>
      <p:sp>
        <p:nvSpPr>
          <p:cNvPr id="10" name="Hexagon 9"/>
          <p:cNvSpPr/>
          <p:nvPr/>
        </p:nvSpPr>
        <p:spPr>
          <a:xfrm>
            <a:off x="1988457" y="2815771"/>
            <a:ext cx="5007429" cy="1361118"/>
          </a:xfrm>
          <a:prstGeom prst="hexag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12890" y="3166923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40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0" y="4531266"/>
            <a:ext cx="9144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60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B Yekan" panose="00000400000000000000" pitchFamily="2" charset="-78"/>
              </a:rPr>
              <a:t>یک استراتژی                 نیست</a:t>
            </a:r>
            <a:endParaRPr lang="en-US" sz="6000" dirty="0">
              <a:solidFill>
                <a:schemeClr val="bg1"/>
              </a:solidFill>
              <a:latin typeface="A  Duel" panose="01000000000000000000" pitchFamily="2" charset="-78"/>
              <a:cs typeface="B Yekan" panose="00000400000000000000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444563" y="4485099"/>
            <a:ext cx="234070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66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A  Mitra_5 (MRT)" panose="00000700000000000000" pitchFamily="2" charset="-78"/>
              </a:rPr>
              <a:t>تغییـر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922205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741" r="6587"/>
          <a:stretch>
            <a:fillRect/>
          </a:stretch>
        </p:blipFill>
        <p:spPr>
          <a:xfrm>
            <a:off x="0" y="1"/>
            <a:ext cx="9144000" cy="6868582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890" y="3166923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40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531266"/>
            <a:ext cx="9144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60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B Yekan" panose="00000400000000000000" pitchFamily="2" charset="-78"/>
              </a:rPr>
              <a:t>یک استراتژی                 نیست</a:t>
            </a:r>
            <a:endParaRPr lang="en-US" sz="6000" dirty="0">
              <a:solidFill>
                <a:schemeClr val="bg1"/>
              </a:solidFill>
              <a:latin typeface="A  Duel" panose="01000000000000000000" pitchFamily="2" charset="-78"/>
              <a:cs typeface="B Yekan" panose="00000400000000000000" pitchFamily="2" charset="-78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402885" y="4485099"/>
            <a:ext cx="238238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66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A  Mitra_5 (MRT)" panose="00000700000000000000" pitchFamily="2" charset="-78"/>
              </a:rPr>
              <a:t>مقاومت</a:t>
            </a:r>
            <a:endParaRPr lang="en-US" sz="6600" dirty="0">
              <a:solidFill>
                <a:schemeClr val="bg1"/>
              </a:solidFill>
            </a:endParaRPr>
          </a:p>
        </p:txBody>
      </p:sp>
      <p:sp>
        <p:nvSpPr>
          <p:cNvPr id="7" name="Rounded Rectangle 6"/>
          <p:cNvSpPr/>
          <p:nvPr/>
        </p:nvSpPr>
        <p:spPr>
          <a:xfrm>
            <a:off x="2525486" y="2815772"/>
            <a:ext cx="4064000" cy="1378857"/>
          </a:xfrm>
          <a:prstGeom prst="roundRect">
            <a:avLst/>
          </a:prstGeom>
          <a:noFill/>
          <a:ln w="762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="" xmlns:p14="http://schemas.microsoft.com/office/powerpoint/2010/main" val="3541924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18274" t="14489" r="19978" b="1437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Rectangle 1"/>
          <p:cNvSpPr/>
          <p:nvPr/>
        </p:nvSpPr>
        <p:spPr>
          <a:xfrm>
            <a:off x="112890" y="3166923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40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58046" y="4531266"/>
            <a:ext cx="914400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60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B Yekan" panose="00000400000000000000" pitchFamily="2" charset="-78"/>
              </a:rPr>
              <a:t>یک استراتژی                 است</a:t>
            </a:r>
            <a:endParaRPr lang="en-US" sz="6000" dirty="0">
              <a:solidFill>
                <a:schemeClr val="bg1"/>
              </a:solidFill>
              <a:latin typeface="A  Duel" panose="01000000000000000000" pitchFamily="2" charset="-78"/>
              <a:cs typeface="B Yekan" panose="00000400000000000000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269835" y="4485099"/>
            <a:ext cx="251543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6600" baseline="0" dirty="0" smtClean="0">
                <a:solidFill>
                  <a:schemeClr val="bg1"/>
                </a:solidFill>
                <a:latin typeface="A  Duel" panose="01000000000000000000" pitchFamily="2" charset="-78"/>
                <a:cs typeface="A  Mitra_5 (MRT)" panose="00000700000000000000" pitchFamily="2" charset="-78"/>
              </a:rPr>
              <a:t>توسعـه</a:t>
            </a:r>
            <a:endParaRPr 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3357757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1568"/>
          <a:stretch/>
        </p:blipFill>
        <p:spPr>
          <a:xfrm>
            <a:off x="0" y="0"/>
            <a:ext cx="9158514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12890" y="494682"/>
            <a:ext cx="9144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88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88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358225"/>
            <a:ext cx="9144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solidFill>
                  <a:schemeClr val="bg1"/>
                </a:solidFill>
                <a:cs typeface="B Yekan" panose="00000400000000000000" pitchFamily="2" charset="-78"/>
              </a:rPr>
              <a:t>مجموعه‌ای از نوآوری‌های مبتنی بر فناوری</a:t>
            </a:r>
          </a:p>
          <a:p>
            <a:pPr algn="ctr" rtl="1"/>
            <a:r>
              <a:rPr lang="fa-IR" sz="5400" dirty="0" smtClean="0">
                <a:solidFill>
                  <a:schemeClr val="bg1"/>
                </a:solidFill>
                <a:cs typeface="B Yekan" panose="00000400000000000000" pitchFamily="2" charset="-78"/>
              </a:rPr>
              <a:t>در مدل کسب و کار</a:t>
            </a:r>
            <a:endParaRPr lang="en-US" sz="5400" dirty="0">
              <a:solidFill>
                <a:schemeClr val="bg1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4555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r="11568"/>
          <a:stretch/>
        </p:blipFill>
        <p:spPr>
          <a:xfrm>
            <a:off x="0" y="0"/>
            <a:ext cx="9158514" cy="6858000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/>
          <p:cNvSpPr/>
          <p:nvPr/>
        </p:nvSpPr>
        <p:spPr>
          <a:xfrm>
            <a:off x="112890" y="494682"/>
            <a:ext cx="9144000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8800" dirty="0" smtClean="0">
                <a:solidFill>
                  <a:schemeClr val="bg1"/>
                </a:solidFill>
                <a:cs typeface="A Chamran" panose="00000400000000000000" pitchFamily="2" charset="-78"/>
              </a:rPr>
              <a:t>تجارت الکترونیکی</a:t>
            </a:r>
            <a:endParaRPr lang="en-US" sz="8800" dirty="0">
              <a:solidFill>
                <a:schemeClr val="bg1"/>
              </a:solidFill>
              <a:cs typeface="A Chamran" panose="00000400000000000000" pitchFamily="2" charset="-78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0" y="2358225"/>
            <a:ext cx="9144000" cy="28315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600" dirty="0" smtClean="0">
                <a:solidFill>
                  <a:srgbClr val="FFFF00"/>
                </a:solidFill>
                <a:cs typeface="B Yekan" panose="00000400000000000000" pitchFamily="2" charset="-78"/>
              </a:rPr>
              <a:t>چگونه </a:t>
            </a:r>
            <a:r>
              <a:rPr lang="fa-IR" sz="36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به ما کمک می‌کند تا مدل کسب و کار خود را </a:t>
            </a:r>
            <a:r>
              <a:rPr lang="fa-IR" sz="8800" dirty="0" smtClean="0">
                <a:solidFill>
                  <a:srgbClr val="FFFF00"/>
                </a:solidFill>
                <a:cs typeface="B Yekan" panose="00000400000000000000" pitchFamily="2" charset="-78"/>
              </a:rPr>
              <a:t>توسعه دهیم؟</a:t>
            </a:r>
            <a:endParaRPr lang="en-US" sz="3600" dirty="0" smtClean="0">
              <a:solidFill>
                <a:srgbClr val="FFFF00"/>
              </a:solidFill>
              <a:cs typeface="B Yekan" panose="00000400000000000000" pitchFamily="2" charset="-78"/>
            </a:endParaRPr>
          </a:p>
          <a:p>
            <a:pPr algn="ctr" rtl="1"/>
            <a:endParaRPr lang="en-US" sz="54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45558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D:\workshop\chang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49317" y="0"/>
            <a:ext cx="6858000" cy="6858000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430281" y="1092168"/>
            <a:ext cx="9143999" cy="4247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270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چـر</a:t>
            </a:r>
          </a:p>
        </p:txBody>
      </p:sp>
      <p:sp>
        <p:nvSpPr>
          <p:cNvPr id="8" name="Rectangle 7"/>
          <p:cNvSpPr/>
          <p:nvPr/>
        </p:nvSpPr>
        <p:spPr>
          <a:xfrm rot="16200000">
            <a:off x="4174214" y="2520027"/>
            <a:ext cx="926963" cy="3592945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 sz="2400"/>
          </a:p>
        </p:txBody>
      </p:sp>
      <p:sp>
        <p:nvSpPr>
          <p:cNvPr id="9" name="Rectangle 8"/>
          <p:cNvSpPr/>
          <p:nvPr/>
        </p:nvSpPr>
        <p:spPr>
          <a:xfrm>
            <a:off x="2819377" y="3820138"/>
            <a:ext cx="361478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5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ما اینجاییم؟</a:t>
            </a:r>
            <a:endParaRPr lang="en-US" sz="5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90440" y="873090"/>
            <a:ext cx="2927404" cy="42473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a-IR" sz="270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ا</a:t>
            </a:r>
            <a:endParaRPr lang="en-US" sz="27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="" xmlns:p14="http://schemas.microsoft.com/office/powerpoint/2010/main" val="1859475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9878" t="2422" r="39406" b="28234"/>
          <a:stretch/>
        </p:blipFill>
        <p:spPr bwMode="auto">
          <a:xfrm>
            <a:off x="3695700" y="952500"/>
            <a:ext cx="16891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" y="55468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نوآوری و ارزش‌آفرینی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861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5" name="Straight Connector 4"/>
          <p:cNvCxnSpPr/>
          <p:nvPr/>
        </p:nvCxnSpPr>
        <p:spPr>
          <a:xfrm flipH="1">
            <a:off x="2730844" y="1290608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ctangle 6"/>
          <p:cNvSpPr/>
          <p:nvPr/>
        </p:nvSpPr>
        <p:spPr>
          <a:xfrm>
            <a:off x="1038713" y="1059776"/>
            <a:ext cx="1600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شخصی‌سازی</a:t>
            </a:r>
          </a:p>
        </p:txBody>
      </p:sp>
      <p:sp>
        <p:nvSpPr>
          <p:cNvPr id="8" name="Rectangle 7"/>
          <p:cNvSpPr/>
          <p:nvPr/>
        </p:nvSpPr>
        <p:spPr>
          <a:xfrm>
            <a:off x="1428243" y="1728339"/>
            <a:ext cx="12105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دسترسی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992226" y="2392598"/>
            <a:ext cx="164660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محصول کامل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76094" y="3051806"/>
            <a:ext cx="86273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راحتی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703960" y="3720874"/>
            <a:ext cx="9348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سرعت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6475351" y="1059776"/>
            <a:ext cx="170591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کاهش ریسک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6475351" y="1728339"/>
            <a:ext cx="16514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کاهش هزینه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475351" y="2392597"/>
            <a:ext cx="1904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پروفایل کاربری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894443" y="4379824"/>
            <a:ext cx="17443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سلف سرویس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475351" y="4379824"/>
            <a:ext cx="138823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تازگی</a:t>
            </a:r>
          </a:p>
        </p:txBody>
      </p:sp>
      <p:sp>
        <p:nvSpPr>
          <p:cNvPr id="15" name="Rectangle 14"/>
          <p:cNvSpPr/>
          <p:nvPr/>
        </p:nvSpPr>
        <p:spPr>
          <a:xfrm>
            <a:off x="6475351" y="3061922"/>
            <a:ext cx="23663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سفارشی‌سازی انبوه</a:t>
            </a:r>
          </a:p>
        </p:txBody>
      </p:sp>
      <p:sp>
        <p:nvSpPr>
          <p:cNvPr id="16" name="Rectangle 15"/>
          <p:cNvSpPr/>
          <p:nvPr/>
        </p:nvSpPr>
        <p:spPr>
          <a:xfrm>
            <a:off x="6475351" y="3720873"/>
            <a:ext cx="20088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طراحی با مشتری</a:t>
            </a: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2730844" y="1980038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2730844" y="263680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2730844" y="332623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2730844" y="3949093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2730844" y="4638523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>
            <a:off x="5379868" y="1300333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5379868" y="1989763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>
            <a:off x="5379868" y="2646534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79868" y="3335964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5379868" y="3958818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>
            <a:off x="5379868" y="4648248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9878" t="2422" r="39406" b="28234"/>
          <a:stretch/>
        </p:blipFill>
        <p:spPr bwMode="auto">
          <a:xfrm>
            <a:off x="3695700" y="952500"/>
            <a:ext cx="16891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" y="55468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نوآوری و ارزش‌آفرینی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861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475351" y="2392597"/>
            <a:ext cx="19046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پروفایل کاربری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475351" y="3061922"/>
            <a:ext cx="236635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سفارشی‌سازی انبوه</a:t>
            </a:r>
          </a:p>
        </p:txBody>
      </p:sp>
      <p:cxnSp>
        <p:nvCxnSpPr>
          <p:cNvPr id="28" name="Straight Connector 27"/>
          <p:cNvCxnSpPr/>
          <p:nvPr/>
        </p:nvCxnSpPr>
        <p:spPr>
          <a:xfrm>
            <a:off x="5379868" y="2646534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79868" y="3335964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39878" t="2422" r="39406" b="28234"/>
          <a:stretch/>
        </p:blipFill>
        <p:spPr bwMode="auto">
          <a:xfrm>
            <a:off x="3695700" y="952500"/>
            <a:ext cx="16891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31"/>
          <p:cNvSpPr/>
          <p:nvPr/>
        </p:nvSpPr>
        <p:spPr>
          <a:xfrm>
            <a:off x="1" y="55468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نوآوری و ارزش‌آفرینی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18619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0530" t="2422" b="28234"/>
          <a:stretch/>
        </p:blipFill>
        <p:spPr bwMode="auto">
          <a:xfrm>
            <a:off x="7010400" y="952500"/>
            <a:ext cx="15875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/>
          <p:cNvSpPr/>
          <p:nvPr/>
        </p:nvSpPr>
        <p:spPr>
          <a:xfrm>
            <a:off x="1" y="5625942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مقیاس پذیری بازار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3237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0530" t="2422" b="28234"/>
          <a:stretch/>
        </p:blipFill>
        <p:spPr bwMode="auto">
          <a:xfrm>
            <a:off x="7010400" y="952500"/>
            <a:ext cx="15875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673006" y="1109966"/>
            <a:ext cx="22365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هدف‌گذاری دقیق 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61648" y="1773575"/>
            <a:ext cx="27478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ورود به بازارهای جدید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655373" y="2451698"/>
            <a:ext cx="225414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مقیاس‌پذیری بازار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04214" y="3115309"/>
            <a:ext cx="18053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 چندوجهی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788423" y="3735374"/>
            <a:ext cx="212109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بازارهای گوشه‌ای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023773" y="136317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 flipH="1">
            <a:off x="6023773" y="205260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 flipH="1">
            <a:off x="6023773" y="2709380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6023773" y="3398810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023773" y="4021664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" y="5625942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مقیاس پذیری بازار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3237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80530" t="2422" b="28234"/>
          <a:stretch/>
        </p:blipFill>
        <p:spPr bwMode="auto">
          <a:xfrm>
            <a:off x="7010400" y="952500"/>
            <a:ext cx="15875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3673006" y="1109966"/>
            <a:ext cx="22365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هدف‌گذاری دقیق 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4104214" y="3115309"/>
            <a:ext cx="180530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 چندوجهی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 flipH="1">
            <a:off x="6023773" y="136317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 flipH="1">
            <a:off x="6023773" y="3398810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1" y="5625942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مقیاس پذیری بازار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32375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2422" r="20719" b="64997"/>
          <a:stretch/>
        </p:blipFill>
        <p:spPr bwMode="auto">
          <a:xfrm>
            <a:off x="5537200" y="952500"/>
            <a:ext cx="1371600" cy="187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3" name="Rectangle 32"/>
          <p:cNvSpPr/>
          <p:nvPr/>
        </p:nvSpPr>
        <p:spPr>
          <a:xfrm>
            <a:off x="3860814" y="143174"/>
            <a:ext cx="45865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بازاریابی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893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2422" r="20719" b="64997"/>
          <a:stretch/>
        </p:blipFill>
        <p:spPr bwMode="auto">
          <a:xfrm>
            <a:off x="5537200" y="952500"/>
            <a:ext cx="1371600" cy="187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05573" y="5801794"/>
            <a:ext cx="31406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تجربه کاربری منحصربه‌فرد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688964" y="909935"/>
            <a:ext cx="17572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تبلیغات آنلاین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06221" y="1612657"/>
            <a:ext cx="19399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محتوی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9959" y="2315379"/>
            <a:ext cx="18662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ایمیل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736780" y="3013855"/>
            <a:ext cx="27093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موتور جستجو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194965" y="3717146"/>
            <a:ext cx="325121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شبکه‌های اجتماعی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43466" y="4414576"/>
            <a:ext cx="17027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رشد ویروسی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03355" y="5108185"/>
            <a:ext cx="30428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همراهی همیشگی مشتری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896296" y="5729598"/>
            <a:ext cx="18742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آنلاین برندینگ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5180413" y="6193144"/>
            <a:ext cx="102464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خبرنامه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6892041" y="3717145"/>
            <a:ext cx="19928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ارجاعی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132001" y="2997123"/>
            <a:ext cx="16802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واکنش سریع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19531" y="4414575"/>
            <a:ext cx="22653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برنامه‌های وفاداری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223000" y="5119530"/>
            <a:ext cx="26164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برنامه‌های تکرار خرید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21" name="Straight Connector 20"/>
          <p:cNvCxnSpPr/>
          <p:nvPr/>
        </p:nvCxnSpPr>
        <p:spPr>
          <a:xfrm flipH="1">
            <a:off x="4550573" y="115997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>
            <a:off x="4550573" y="184940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4550573" y="2506180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/>
        </p:nvCxnSpPr>
        <p:spPr>
          <a:xfrm flipH="1">
            <a:off x="4550574" y="2832100"/>
            <a:ext cx="986626" cy="36351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>
            <a:off x="4550574" y="2851949"/>
            <a:ext cx="1240628" cy="109602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4550574" y="2851949"/>
            <a:ext cx="1274367" cy="179345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550574" y="2851949"/>
            <a:ext cx="1415364" cy="248706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4572000" y="2851949"/>
            <a:ext cx="1527175" cy="313870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>
            <a:stCxn id="6" idx="2"/>
          </p:cNvCxnSpPr>
          <p:nvPr/>
        </p:nvCxnSpPr>
        <p:spPr>
          <a:xfrm flipH="1">
            <a:off x="5112401" y="2832100"/>
            <a:ext cx="1110599" cy="356165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 flipH="1">
            <a:off x="5791202" y="2832100"/>
            <a:ext cx="478240" cy="315785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 flipH="1">
            <a:off x="6201890" y="2850068"/>
            <a:ext cx="208548" cy="249986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6543675" y="2848187"/>
            <a:ext cx="16635" cy="179722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6708164" y="2832100"/>
            <a:ext cx="95789" cy="1182932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/>
          <p:cNvCxnSpPr/>
          <p:nvPr/>
        </p:nvCxnSpPr>
        <p:spPr>
          <a:xfrm>
            <a:off x="6833412" y="2832100"/>
            <a:ext cx="208625" cy="50840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60814" y="143174"/>
            <a:ext cx="45865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بازاریابی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893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2422" r="20719" b="64997"/>
          <a:stretch/>
        </p:blipFill>
        <p:spPr bwMode="auto">
          <a:xfrm>
            <a:off x="5537200" y="952500"/>
            <a:ext cx="1371600" cy="1879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1305573" y="5801794"/>
            <a:ext cx="31406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تجربه کاربری منحصربه‌فرد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506221" y="1612657"/>
            <a:ext cx="193995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محتوی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79959" y="2315379"/>
            <a:ext cx="18662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بازاریابی ایمیل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743466" y="4414576"/>
            <a:ext cx="17027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رشد ویروسی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403355" y="5108185"/>
            <a:ext cx="30428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همراهی همیشگی مشتری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6619531" y="4414575"/>
            <a:ext cx="226536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برنامه‌های وفاداری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 flipH="1">
            <a:off x="4550573" y="1849409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4550573" y="2506180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>
            <a:off x="4550574" y="2851949"/>
            <a:ext cx="1274367" cy="179345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>
            <a:off x="4550574" y="2851949"/>
            <a:ext cx="1415364" cy="248706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>
            <a:off x="4572000" y="2851949"/>
            <a:ext cx="1527175" cy="313870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6543675" y="2848187"/>
            <a:ext cx="16635" cy="179722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Rectangle 32"/>
          <p:cNvSpPr/>
          <p:nvPr/>
        </p:nvSpPr>
        <p:spPr>
          <a:xfrm>
            <a:off x="3860814" y="143174"/>
            <a:ext cx="458651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بازاریابی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8893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D:\workshop\chang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49317" y="0"/>
            <a:ext cx="6858000" cy="6858000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1598697" y="1092168"/>
            <a:ext cx="12377907" cy="424731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270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اگـر</a:t>
            </a:r>
            <a:endParaRPr lang="fa-IR" sz="27000" dirty="0" smtClean="0">
              <a:solidFill>
                <a:schemeClr val="bg1"/>
              </a:solidFill>
              <a:latin typeface="Calibri" pitchFamily="34" charset="0"/>
              <a:cs typeface="A Bank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 rot="16200000">
            <a:off x="4784009" y="1048584"/>
            <a:ext cx="926963" cy="6535827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 sz="2400"/>
          </a:p>
        </p:txBody>
      </p:sp>
      <p:sp>
        <p:nvSpPr>
          <p:cNvPr id="9" name="Rectangle 8"/>
          <p:cNvSpPr/>
          <p:nvPr/>
        </p:nvSpPr>
        <p:spPr>
          <a:xfrm>
            <a:off x="1979577" y="3762217"/>
            <a:ext cx="653582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32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کسب و کار شما هنوز وارد دنیای اینترنت نشده است</a:t>
            </a:r>
            <a:endParaRPr lang="en-US" sz="32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37864" r="20719" b="27353"/>
          <a:stretch/>
        </p:blipFill>
        <p:spPr bwMode="auto">
          <a:xfrm>
            <a:off x="5537200" y="2997200"/>
            <a:ext cx="1371600" cy="2006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ectangle 29"/>
          <p:cNvSpPr/>
          <p:nvPr/>
        </p:nvSpPr>
        <p:spPr>
          <a:xfrm>
            <a:off x="6323124" y="5349908"/>
            <a:ext cx="25795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3600" dirty="0" smtClean="0">
                <a:solidFill>
                  <a:srgbClr val="FFFF00"/>
                </a:solidFill>
                <a:cs typeface="B Yekan" panose="00000400000000000000" pitchFamily="2" charset="-78"/>
              </a:rPr>
              <a:t>خرید و فروش</a:t>
            </a:r>
            <a:endParaRPr lang="en-US" sz="36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632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37864" r="20719" b="27353"/>
          <a:stretch/>
        </p:blipFill>
        <p:spPr bwMode="auto">
          <a:xfrm>
            <a:off x="5537200" y="2997200"/>
            <a:ext cx="1371600" cy="2006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726623" y="4560496"/>
            <a:ext cx="1845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دستیار شخصی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715129" y="3410824"/>
            <a:ext cx="285687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بازخور رسمی/غیررسمی</a:t>
            </a:r>
          </a:p>
        </p:txBody>
      </p:sp>
      <p:sp>
        <p:nvSpPr>
          <p:cNvPr id="8" name="Rectangle 7"/>
          <p:cNvSpPr/>
          <p:nvPr/>
        </p:nvSpPr>
        <p:spPr>
          <a:xfrm>
            <a:off x="2016492" y="2835988"/>
            <a:ext cx="255550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یکپارچه‌سازی کانال‌ها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87912" y="5135334"/>
            <a:ext cx="15840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واسطه‌زدایی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03443" y="1058724"/>
            <a:ext cx="19944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حضور در موبایل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185081" y="2261152"/>
            <a:ext cx="138691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اعتمادزایی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340392" y="5896874"/>
            <a:ext cx="529503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مالکیت کانال‌های آگاهی‌رسانی، ارزیابی و خرید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21595" y="529362"/>
            <a:ext cx="33105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خدمات پس از فروش آنلاین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856466" y="1686316"/>
            <a:ext cx="171553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مقایسه قیمت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921915" y="1111480"/>
            <a:ext cx="26500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کاتالوگ/فرشگاه/بازار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10283" y="536644"/>
            <a:ext cx="41617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سیاست‌ها و استانداردهای لجستیک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59773" y="3985660"/>
            <a:ext cx="251222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نظردهی / امتیازدهی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 flipV="1">
            <a:off x="4702629" y="812801"/>
            <a:ext cx="932802" cy="218439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5210629" y="812800"/>
            <a:ext cx="624114" cy="218440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066971" y="1335314"/>
            <a:ext cx="420915" cy="1661886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/>
        </p:nvCxnSpPr>
        <p:spPr>
          <a:xfrm flipH="1" flipV="1">
            <a:off x="4702629" y="1335314"/>
            <a:ext cx="834571" cy="1661886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 flipH="1" flipV="1">
            <a:off x="4702630" y="1944915"/>
            <a:ext cx="834570" cy="135273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 flipH="1" flipV="1">
            <a:off x="4702630" y="2496459"/>
            <a:ext cx="834570" cy="101599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 flipH="1" flipV="1">
            <a:off x="4702630" y="3106058"/>
            <a:ext cx="834570" cy="76643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 flipH="1" flipV="1">
            <a:off x="4702630" y="3672114"/>
            <a:ext cx="834570" cy="478972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 flipH="1" flipV="1">
            <a:off x="4702630" y="4252687"/>
            <a:ext cx="834570" cy="194638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>
            <a:off x="4702630" y="4731657"/>
            <a:ext cx="834570" cy="4354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>
            <a:off x="4702630" y="5003800"/>
            <a:ext cx="834570" cy="33745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5834743" y="5022161"/>
            <a:ext cx="0" cy="108835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323124" y="5349908"/>
            <a:ext cx="25795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3600" dirty="0" smtClean="0">
                <a:solidFill>
                  <a:srgbClr val="FFFF00"/>
                </a:solidFill>
                <a:cs typeface="B Yekan" panose="00000400000000000000" pitchFamily="2" charset="-78"/>
              </a:rPr>
              <a:t>خرید و فروش</a:t>
            </a:r>
            <a:endParaRPr lang="en-US" sz="36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632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460" t="37864" r="20719" b="27353"/>
          <a:stretch/>
        </p:blipFill>
        <p:spPr bwMode="auto">
          <a:xfrm>
            <a:off x="5537200" y="2997200"/>
            <a:ext cx="1371600" cy="20066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2726623" y="4560496"/>
            <a:ext cx="184537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دستیار شخصی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87912" y="5135334"/>
            <a:ext cx="15840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واسطه‌زدایی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603443" y="1058724"/>
            <a:ext cx="19944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حضور در موبایل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5321595" y="529362"/>
            <a:ext cx="331052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خدمات پس از فروش آنلاین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410283" y="536644"/>
            <a:ext cx="416171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سیاست‌ها و استانداردهای لجستیک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 flipH="1" flipV="1">
            <a:off x="4702629" y="812801"/>
            <a:ext cx="932802" cy="2184399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flipH="1" flipV="1">
            <a:off x="5210629" y="812800"/>
            <a:ext cx="624114" cy="218440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V="1">
            <a:off x="6066971" y="1335314"/>
            <a:ext cx="420915" cy="1661886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 flipH="1">
            <a:off x="4702630" y="4731657"/>
            <a:ext cx="834570" cy="4354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 flipH="1">
            <a:off x="4702630" y="5003800"/>
            <a:ext cx="834570" cy="33745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6323124" y="5349908"/>
            <a:ext cx="257955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3600" dirty="0" smtClean="0">
                <a:solidFill>
                  <a:srgbClr val="FFFF00"/>
                </a:solidFill>
                <a:cs typeface="B Yekan" panose="00000400000000000000" pitchFamily="2" charset="-78"/>
              </a:rPr>
              <a:t>خرید و فروش</a:t>
            </a:r>
            <a:endParaRPr lang="en-US" sz="36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0" y="2533130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63223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312" t="74187" r="2185" b="1156"/>
          <a:stretch/>
        </p:blipFill>
        <p:spPr bwMode="auto">
          <a:xfrm>
            <a:off x="4546600" y="5092700"/>
            <a:ext cx="3873500" cy="1422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Rectangle 23"/>
          <p:cNvSpPr/>
          <p:nvPr/>
        </p:nvSpPr>
        <p:spPr>
          <a:xfrm>
            <a:off x="1124405" y="1082434"/>
            <a:ext cx="38539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بودجه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9235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312" t="74187" r="2185" b="1156"/>
          <a:stretch/>
        </p:blipFill>
        <p:spPr bwMode="auto">
          <a:xfrm>
            <a:off x="4546600" y="5092700"/>
            <a:ext cx="3873500" cy="1422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023414" y="1420937"/>
            <a:ext cx="1117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فریمیوم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5104500" y="2021797"/>
            <a:ext cx="9044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پایاپای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41714" y="2622657"/>
            <a:ext cx="20489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قیمت‌گذاری پویا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43814" y="3223517"/>
            <a:ext cx="10502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عضویت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1444811" y="3824377"/>
            <a:ext cx="119135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پورسانت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75761" y="4425237"/>
            <a:ext cx="1507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فروش داده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306343" y="5026097"/>
            <a:ext cx="98296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لیزینگ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915171" y="5626955"/>
            <a:ext cx="29129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پرداخت به ازای استفاده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6350211" y="820077"/>
            <a:ext cx="182133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خرید مشارکتی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5" name="Straight Connector 14"/>
          <p:cNvCxnSpPr/>
          <p:nvPr/>
        </p:nvCxnSpPr>
        <p:spPr>
          <a:xfrm flipV="1">
            <a:off x="7042604" y="1050910"/>
            <a:ext cx="1343932" cy="404179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 flipV="1">
            <a:off x="6864804" y="1651770"/>
            <a:ext cx="396073" cy="344093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flipH="1" flipV="1">
            <a:off x="6153607" y="2252631"/>
            <a:ext cx="395699" cy="2819284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5317214" y="2853490"/>
            <a:ext cx="853124" cy="224967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 flipV="1">
            <a:off x="3719298" y="3454350"/>
            <a:ext cx="1974119" cy="1617565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/>
        </p:nvCxnSpPr>
        <p:spPr>
          <a:xfrm flipH="1" flipV="1">
            <a:off x="2797824" y="4121812"/>
            <a:ext cx="2353324" cy="95010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3008100" y="4620398"/>
            <a:ext cx="1513100" cy="48276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/>
          <p:cNvCxnSpPr/>
          <p:nvPr/>
        </p:nvCxnSpPr>
        <p:spPr>
          <a:xfrm flipH="1" flipV="1">
            <a:off x="3360174" y="5256929"/>
            <a:ext cx="1161026" cy="334357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/>
          <p:cNvCxnSpPr/>
          <p:nvPr/>
        </p:nvCxnSpPr>
        <p:spPr>
          <a:xfrm flipH="1">
            <a:off x="3940688" y="5857787"/>
            <a:ext cx="580512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1124405" y="1082434"/>
            <a:ext cx="38539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بودجه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9235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50312" t="74187" r="2185" b="1156"/>
          <a:stretch/>
        </p:blipFill>
        <p:spPr bwMode="auto">
          <a:xfrm>
            <a:off x="4546600" y="5092700"/>
            <a:ext cx="3873500" cy="14224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6023414" y="1420937"/>
            <a:ext cx="111761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فریمیوم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141714" y="2622657"/>
            <a:ext cx="204895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قیمت‌گذاری پویا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543814" y="3223517"/>
            <a:ext cx="10502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عضویت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375761" y="4425237"/>
            <a:ext cx="150714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فروش داده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6864804" y="1651770"/>
            <a:ext cx="396073" cy="344093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5317214" y="2853490"/>
            <a:ext cx="853124" cy="2249671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/>
        </p:nvCxnSpPr>
        <p:spPr>
          <a:xfrm flipH="1" flipV="1">
            <a:off x="3719298" y="3454350"/>
            <a:ext cx="1974119" cy="1617565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 flipH="1" flipV="1">
            <a:off x="3008100" y="4620398"/>
            <a:ext cx="1513100" cy="482763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/>
          <p:cNvSpPr/>
          <p:nvPr/>
        </p:nvSpPr>
        <p:spPr>
          <a:xfrm>
            <a:off x="1124405" y="1082434"/>
            <a:ext cx="385399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بودجه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4923505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0720" t="2422" r="62770" b="28234"/>
          <a:stretch/>
        </p:blipFill>
        <p:spPr bwMode="auto">
          <a:xfrm>
            <a:off x="2133600" y="952500"/>
            <a:ext cx="13462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9" name="Rectangle 18"/>
          <p:cNvSpPr/>
          <p:nvPr/>
        </p:nvSpPr>
        <p:spPr>
          <a:xfrm>
            <a:off x="1" y="5324775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عملیات و فناوری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180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0720" t="2422" r="62770" b="28234"/>
          <a:stretch/>
        </p:blipFill>
        <p:spPr bwMode="auto">
          <a:xfrm>
            <a:off x="2133600" y="952500"/>
            <a:ext cx="13462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/>
          <p:cNvSpPr/>
          <p:nvPr/>
        </p:nvSpPr>
        <p:spPr>
          <a:xfrm>
            <a:off x="4651077" y="1568257"/>
            <a:ext cx="226055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بازطراحی فرایندها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4651077" y="821874"/>
            <a:ext cx="35621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رایانش به مثابه فعالیت کلیدی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077" y="2314640"/>
            <a:ext cx="28729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تصمیم‌گیری هوشمندانه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4651077" y="3061023"/>
            <a:ext cx="1745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تحلیل داده ها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1" name="Straight Connector 10"/>
          <p:cNvCxnSpPr/>
          <p:nvPr/>
        </p:nvCxnSpPr>
        <p:spPr>
          <a:xfrm>
            <a:off x="3479800" y="11164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>
            <a:off x="3479800" y="18542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3479800" y="33298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479800" y="40676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/>
        </p:nvCxnSpPr>
        <p:spPr>
          <a:xfrm>
            <a:off x="3479800" y="4805435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479800" y="25920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>
          <a:xfrm>
            <a:off x="4607797" y="4553789"/>
            <a:ext cx="262123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تامین همزمان با تولید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4607797" y="3807406"/>
            <a:ext cx="31325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دانش به مثابه منبع کلیدی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1" y="5324775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عملیات و فناوری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180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3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20720" t="2422" r="62770" b="28234"/>
          <a:stretch/>
        </p:blipFill>
        <p:spPr bwMode="auto">
          <a:xfrm>
            <a:off x="2133600" y="952500"/>
            <a:ext cx="13462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4607797" y="3807406"/>
            <a:ext cx="313258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دانش به مثابه منبع کلیدی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651077" y="2314640"/>
            <a:ext cx="287290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تصمیم‌گیری هوشمندانه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13" name="Straight Connector 12"/>
          <p:cNvCxnSpPr/>
          <p:nvPr/>
        </p:nvCxnSpPr>
        <p:spPr>
          <a:xfrm>
            <a:off x="3479800" y="33298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3479800" y="40676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/>
        </p:nvCxnSpPr>
        <p:spPr>
          <a:xfrm>
            <a:off x="3479800" y="2592036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1" y="5324775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عملیات و فناوری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19" name="Rectangle 18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4651077" y="3061023"/>
            <a:ext cx="174599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تحلیل داده ها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11806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8" t="2422" r="80682" b="28234"/>
          <a:stretch/>
        </p:blipFill>
        <p:spPr bwMode="auto">
          <a:xfrm>
            <a:off x="495300" y="952500"/>
            <a:ext cx="15240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/>
          <p:cNvSpPr/>
          <p:nvPr/>
        </p:nvSpPr>
        <p:spPr>
          <a:xfrm>
            <a:off x="0" y="55170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سازمان‌دهی زنجیره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6880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2" descr="D:\workshop\chang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49317" y="0"/>
            <a:ext cx="6858000" cy="6858000"/>
          </a:xfrm>
          <a:prstGeom prst="rect">
            <a:avLst/>
          </a:prstGeom>
          <a:noFill/>
        </p:spPr>
      </p:pic>
      <p:sp>
        <p:nvSpPr>
          <p:cNvPr id="15" name="Rectangle 1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70" name="TextBox 3"/>
          <p:cNvSpPr txBox="1">
            <a:spLocks noChangeArrowheads="1"/>
          </p:cNvSpPr>
          <p:nvPr/>
        </p:nvSpPr>
        <p:spPr bwMode="auto">
          <a:xfrm>
            <a:off x="-1963827" y="1646395"/>
            <a:ext cx="12377907" cy="31700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 rtl="1"/>
            <a:r>
              <a:rPr lang="fa-IR" sz="20000" dirty="0" smtClean="0">
                <a:solidFill>
                  <a:schemeClr val="bg1"/>
                </a:solidFill>
                <a:latin typeface="Calibri" pitchFamily="34" charset="0"/>
                <a:cs typeface="A Bank" pitchFamily="2" charset="-78"/>
              </a:rPr>
              <a:t>باید</a:t>
            </a:r>
            <a:endParaRPr lang="fa-IR" sz="20000" dirty="0" smtClean="0">
              <a:solidFill>
                <a:schemeClr val="bg1"/>
              </a:solidFill>
              <a:latin typeface="Calibri" pitchFamily="34" charset="0"/>
              <a:cs typeface="A Bank" pitchFamily="2" charset="-78"/>
            </a:endParaRPr>
          </a:p>
        </p:txBody>
      </p:sp>
      <p:sp>
        <p:nvSpPr>
          <p:cNvPr id="8" name="Rectangle 7"/>
          <p:cNvSpPr/>
          <p:nvPr/>
        </p:nvSpPr>
        <p:spPr>
          <a:xfrm rot="16200000">
            <a:off x="5222163" y="2472590"/>
            <a:ext cx="561837" cy="3322684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s-MX" sz="2400"/>
          </a:p>
        </p:txBody>
      </p:sp>
      <p:sp>
        <p:nvSpPr>
          <p:cNvPr id="9" name="Rectangle 8"/>
          <p:cNvSpPr/>
          <p:nvPr/>
        </p:nvSpPr>
        <p:spPr>
          <a:xfrm>
            <a:off x="2198656" y="3867156"/>
            <a:ext cx="653582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4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Calibri" pitchFamily="34" charset="0"/>
                <a:cs typeface="B Yekan" pitchFamily="2" charset="-78"/>
              </a:rPr>
              <a:t>سریع‌تر دست به کار شوید</a:t>
            </a:r>
            <a:endParaRPr lang="en-US" sz="240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Calibri" pitchFamily="34" charset="0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8" t="2422" r="80682" b="28234"/>
          <a:stretch/>
        </p:blipFill>
        <p:spPr bwMode="auto">
          <a:xfrm>
            <a:off x="495300" y="952500"/>
            <a:ext cx="15240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188623" y="1779336"/>
            <a:ext cx="2930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زنجیره تامین الکترونیکی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3188623" y="1074289"/>
            <a:ext cx="37882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دسترسی آسان به تامین‌کنندگان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8" name="Straight Connector 7"/>
          <p:cNvCxnSpPr/>
          <p:nvPr/>
        </p:nvCxnSpPr>
        <p:spPr>
          <a:xfrm>
            <a:off x="2019300" y="1305122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/>
          <p:cNvCxnSpPr/>
          <p:nvPr/>
        </p:nvCxnSpPr>
        <p:spPr>
          <a:xfrm>
            <a:off x="2019300" y="2042922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55170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سازمان‌دهی زنجیره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6880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D0D0D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 rotWithShape="1">
          <a:blip r:embed="rId2" cstate="print">
            <a:duotone>
              <a:prstClr val="black"/>
              <a:schemeClr val="accent6">
                <a:tint val="45000"/>
                <a:satMod val="400000"/>
              </a:schemeClr>
            </a:duotone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 l="628" t="2422" r="80682" b="28234"/>
          <a:stretch/>
        </p:blipFill>
        <p:spPr bwMode="auto">
          <a:xfrm>
            <a:off x="495300" y="952500"/>
            <a:ext cx="1524000" cy="40005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/>
          <p:cNvSpPr/>
          <p:nvPr/>
        </p:nvSpPr>
        <p:spPr>
          <a:xfrm>
            <a:off x="3188623" y="1779336"/>
            <a:ext cx="293061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chemeClr val="bg1"/>
                </a:solidFill>
                <a:cs typeface="B Yekan" pitchFamily="2" charset="-78"/>
              </a:rPr>
              <a:t>زنجیره تامین الکترونیکی</a:t>
            </a:r>
            <a:endParaRPr lang="en-US" sz="2400" dirty="0">
              <a:solidFill>
                <a:schemeClr val="bg1"/>
              </a:solidFill>
              <a:cs typeface="B Yekan" pitchFamily="2" charset="-78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2019300" y="2042922"/>
            <a:ext cx="986627" cy="0"/>
          </a:xfrm>
          <a:prstGeom prst="line">
            <a:avLst/>
          </a:prstGeom>
          <a:ln w="38100">
            <a:solidFill>
              <a:srgbClr val="FFC000"/>
            </a:solidFill>
            <a:prstDash val="dash"/>
            <a:tailEnd type="oval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>
          <a:xfrm>
            <a:off x="0" y="5517087"/>
            <a:ext cx="914400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سازمان‌دهی زنجیره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0" y="225367"/>
            <a:ext cx="384752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rtl="1"/>
            <a:r>
              <a:rPr lang="fa-IR" sz="2800" dirty="0" smtClean="0">
                <a:solidFill>
                  <a:schemeClr val="bg1"/>
                </a:solidFill>
                <a:cs typeface="A Chamran" pitchFamily="2" charset="-78"/>
              </a:rPr>
              <a:t>مورد مطالعه: </a:t>
            </a:r>
            <a:r>
              <a:rPr lang="fa-IR" sz="2800" dirty="0" smtClean="0">
                <a:solidFill>
                  <a:srgbClr val="FFFF00"/>
                </a:solidFill>
                <a:cs typeface="A Chamran" pitchFamily="2" charset="-78"/>
              </a:rPr>
              <a:t>صنعت داروسازی</a:t>
            </a:r>
            <a:endParaRPr lang="en-US" sz="2800" dirty="0">
              <a:solidFill>
                <a:srgbClr val="FFFF00"/>
              </a:solidFill>
              <a:cs typeface="A Chamran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266880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2FEjED8m_fH9tOa7yrEbFnLdYjCxTqEEcy9D5Ok2ijF1tfSQ-oTk_JYf0h6VAQRjsvIScufJOBu5bOb-0z0oXcR4BDC1cB3Vc31W_yHysAU_EncUIxuS686coWi6sLM1LeJUjXM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=""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4500" y="812800"/>
            <a:ext cx="8153400" cy="576904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ounded Rectangle 1"/>
          <p:cNvSpPr/>
          <p:nvPr/>
        </p:nvSpPr>
        <p:spPr>
          <a:xfrm>
            <a:off x="6981372" y="812800"/>
            <a:ext cx="1616528" cy="4151086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ounded Rectangle 7"/>
          <p:cNvSpPr/>
          <p:nvPr/>
        </p:nvSpPr>
        <p:spPr>
          <a:xfrm>
            <a:off x="5537201" y="2975429"/>
            <a:ext cx="1328056" cy="1988457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ounded Rectangle 9"/>
          <p:cNvSpPr/>
          <p:nvPr/>
        </p:nvSpPr>
        <p:spPr>
          <a:xfrm>
            <a:off x="5537201" y="812800"/>
            <a:ext cx="1328056" cy="1988457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ounded Rectangle 10"/>
          <p:cNvSpPr/>
          <p:nvPr/>
        </p:nvSpPr>
        <p:spPr>
          <a:xfrm>
            <a:off x="2162629" y="2975428"/>
            <a:ext cx="1328056" cy="1988457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11"/>
          <p:cNvSpPr/>
          <p:nvPr/>
        </p:nvSpPr>
        <p:spPr>
          <a:xfrm>
            <a:off x="2162629" y="812800"/>
            <a:ext cx="1328056" cy="1988457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ounded Rectangle 12"/>
          <p:cNvSpPr/>
          <p:nvPr/>
        </p:nvSpPr>
        <p:spPr>
          <a:xfrm>
            <a:off x="444500" y="5116285"/>
            <a:ext cx="8153400" cy="1465559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ounded Rectangle 14"/>
          <p:cNvSpPr/>
          <p:nvPr/>
        </p:nvSpPr>
        <p:spPr>
          <a:xfrm>
            <a:off x="3712936" y="812799"/>
            <a:ext cx="1616528" cy="4151086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ounded Rectangle 15"/>
          <p:cNvSpPr/>
          <p:nvPr/>
        </p:nvSpPr>
        <p:spPr>
          <a:xfrm>
            <a:off x="442233" y="812799"/>
            <a:ext cx="1616528" cy="4151086"/>
          </a:xfrm>
          <a:prstGeom prst="roundRect">
            <a:avLst>
              <a:gd name="adj" fmla="val 8586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/>
          <p:cNvSpPr/>
          <p:nvPr/>
        </p:nvSpPr>
        <p:spPr>
          <a:xfrm>
            <a:off x="0" y="14068"/>
            <a:ext cx="9144000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a-IR" sz="3200" dirty="0" smtClean="0">
                <a:latin typeface="A Rezvan" panose="01000500000000020002" pitchFamily="2" charset="-78"/>
                <a:cs typeface="A Rezvan" panose="01000500000000020002" pitchFamily="2" charset="-78"/>
              </a:rPr>
              <a:t>کارکردهای</a:t>
            </a:r>
            <a:r>
              <a:rPr lang="fa-IR" sz="3200" baseline="0" dirty="0" smtClean="0">
                <a:latin typeface="A Rezvan" panose="01000500000000020002" pitchFamily="2" charset="-78"/>
                <a:cs typeface="A Rezvan" panose="01000500000000020002" pitchFamily="2" charset="-78"/>
              </a:rPr>
              <a:t> اصلی تجارت الکترونیکی در توسعه مدل کسب و کار</a:t>
            </a:r>
            <a:endParaRPr lang="en-US" sz="3200" dirty="0">
              <a:latin typeface="A Rezvan" panose="01000500000000020002" pitchFamily="2" charset="-78"/>
              <a:cs typeface="A Rezvan" panose="01000500000000020002" pitchFamily="2" charset="-78"/>
            </a:endParaRPr>
          </a:p>
        </p:txBody>
      </p:sp>
      <p:sp>
        <p:nvSpPr>
          <p:cNvPr id="5" name="Rectangle 4"/>
          <p:cNvSpPr/>
          <p:nvPr/>
        </p:nvSpPr>
        <p:spPr>
          <a:xfrm rot="16200000">
            <a:off x="5262385" y="1463972"/>
            <a:ext cx="1786066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بازاریابی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18" name="Rectangle 17"/>
          <p:cNvSpPr/>
          <p:nvPr/>
        </p:nvSpPr>
        <p:spPr>
          <a:xfrm rot="16200000">
            <a:off x="5731783" y="2534399"/>
            <a:ext cx="4151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مقیاس پذیری بازار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0" name="Rectangle 19"/>
          <p:cNvSpPr/>
          <p:nvPr/>
        </p:nvSpPr>
        <p:spPr>
          <a:xfrm rot="16200000">
            <a:off x="2403940" y="2165066"/>
            <a:ext cx="4151085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نوآوری و ارزش‌آفرینی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1" name="Rectangle 20"/>
          <p:cNvSpPr/>
          <p:nvPr/>
        </p:nvSpPr>
        <p:spPr>
          <a:xfrm rot="16200000">
            <a:off x="5292618" y="3738822"/>
            <a:ext cx="1781257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2400" dirty="0" smtClean="0">
                <a:solidFill>
                  <a:srgbClr val="FFFF00"/>
                </a:solidFill>
                <a:cs typeface="B Yekan" panose="00000400000000000000" pitchFamily="2" charset="-78"/>
              </a:rPr>
              <a:t>خرید و فروش</a:t>
            </a:r>
            <a:endParaRPr lang="en-US" sz="24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2" name="Rectangle 21"/>
          <p:cNvSpPr/>
          <p:nvPr/>
        </p:nvSpPr>
        <p:spPr>
          <a:xfrm rot="16200000">
            <a:off x="2038554" y="3604828"/>
            <a:ext cx="147187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فناوری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3" name="Rectangle 22"/>
          <p:cNvSpPr/>
          <p:nvPr/>
        </p:nvSpPr>
        <p:spPr>
          <a:xfrm rot="16200000">
            <a:off x="2029739" y="1463972"/>
            <a:ext cx="1489510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عملیات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4" name="Rectangle 23"/>
          <p:cNvSpPr/>
          <p:nvPr/>
        </p:nvSpPr>
        <p:spPr>
          <a:xfrm rot="16200000">
            <a:off x="-865256" y="2559397"/>
            <a:ext cx="4151085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سازمان‌دهی زنجیره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442234" y="5436723"/>
            <a:ext cx="8155666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000" dirty="0" smtClean="0">
                <a:solidFill>
                  <a:srgbClr val="FFFF00"/>
                </a:solidFill>
                <a:cs typeface="B Yekan" panose="00000400000000000000" pitchFamily="2" charset="-78"/>
              </a:rPr>
              <a:t>بودجه</a:t>
            </a:r>
            <a:endParaRPr lang="en-US" sz="4000" dirty="0">
              <a:solidFill>
                <a:srgbClr val="FFFF00"/>
              </a:solidFill>
              <a:cs typeface="B Yekan" panose="00000400000000000000" pitchFamily="2" charset="-78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4232079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irasia-LQ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1010" y="0"/>
            <a:ext cx="8334948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irasia-LQ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21010" y="0"/>
            <a:ext cx="8334948" cy="6858000"/>
          </a:xfrm>
          <a:prstGeom prst="rect">
            <a:avLst/>
          </a:prstGeom>
          <a:noFill/>
        </p:spPr>
      </p:pic>
      <p:sp>
        <p:nvSpPr>
          <p:cNvPr id="3" name="Rounded Rectangle 2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0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7522" name="Picture 2" descr="airasia-LQ"/>
          <p:cNvPicPr>
            <a:picLocks noChangeAspect="1" noChangeArrowheads="1"/>
          </p:cNvPicPr>
          <p:nvPr/>
        </p:nvPicPr>
        <p:blipFill>
          <a:blip r:embed="rId2" cstate="print"/>
          <a:srcRect l="59491" t="24876" r="23644" b="28956"/>
          <a:stretch>
            <a:fillRect/>
          </a:stretch>
        </p:blipFill>
        <p:spPr bwMode="auto">
          <a:xfrm>
            <a:off x="5390866" y="1705970"/>
            <a:ext cx="1405719" cy="3166281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irbnd-mode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4658" y="0"/>
            <a:ext cx="834081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Airbnd-model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34658" y="0"/>
            <a:ext cx="8340810" cy="6858000"/>
          </a:xfrm>
          <a:prstGeom prst="rect">
            <a:avLst/>
          </a:prstGeom>
          <a:noFill/>
        </p:spPr>
      </p:pic>
      <p:sp>
        <p:nvSpPr>
          <p:cNvPr id="3" name="Rounded Rectangle 2"/>
          <p:cNvSpPr/>
          <p:nvPr/>
        </p:nvSpPr>
        <p:spPr>
          <a:xfrm>
            <a:off x="0" y="0"/>
            <a:ext cx="9144000" cy="6858000"/>
          </a:xfrm>
          <a:prstGeom prst="roundRect">
            <a:avLst>
              <a:gd name="adj" fmla="val 0"/>
            </a:avLst>
          </a:pr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8546" name="Picture 2" descr="Airbnd-model"/>
          <p:cNvPicPr>
            <a:picLocks noChangeAspect="1" noChangeArrowheads="1"/>
          </p:cNvPicPr>
          <p:nvPr/>
        </p:nvPicPr>
        <p:blipFill>
          <a:blip r:embed="rId2" cstate="print"/>
          <a:srcRect l="2670" t="19900" r="2427"/>
          <a:stretch>
            <a:fillRect/>
          </a:stretch>
        </p:blipFill>
        <p:spPr bwMode="auto">
          <a:xfrm>
            <a:off x="655093" y="1364776"/>
            <a:ext cx="7915701" cy="5493224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dropbox\Dropbox\portrate\DSC08574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  <p:sp>
        <p:nvSpPr>
          <p:cNvPr id="13" name="Rectangle 12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>
              <a:alpha val="60000"/>
            </a:srgbClr>
          </a:solidFill>
          <a:ln>
            <a:solidFill>
              <a:srgbClr val="385D8A">
                <a:alpha val="69804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Oval 3">
            <a:hlinkClick r:id="rId4"/>
          </p:cNvPr>
          <p:cNvSpPr/>
          <p:nvPr/>
        </p:nvSpPr>
        <p:spPr>
          <a:xfrm>
            <a:off x="914400" y="0"/>
            <a:ext cx="7239000" cy="6858000"/>
          </a:xfrm>
          <a:prstGeom prst="ellipse">
            <a:avLst/>
          </a:prstGeom>
          <a:solidFill>
            <a:srgbClr val="FF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0" y="3599527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 smtClean="0">
                <a:solidFill>
                  <a:schemeClr val="bg1"/>
                </a:solidFill>
                <a:latin typeface="+mj-lt"/>
                <a:cs typeface="Tahoma" pitchFamily="34" charset="0"/>
              </a:rPr>
              <a:t>slideshare.net/</a:t>
            </a:r>
            <a:r>
              <a:rPr lang="en-US" sz="4000" dirty="0" err="1" smtClean="0">
                <a:solidFill>
                  <a:schemeClr val="bg1"/>
                </a:solidFill>
                <a:latin typeface="+mj-lt"/>
                <a:cs typeface="Tahoma" pitchFamily="34" charset="0"/>
              </a:rPr>
              <a:t>mahdinasseri</a:t>
            </a:r>
            <a:endParaRPr lang="en-US" sz="4000" dirty="0" smtClean="0">
              <a:solidFill>
                <a:schemeClr val="bg1"/>
              </a:solidFill>
              <a:latin typeface="+mj-lt"/>
              <a:cs typeface="Tahoma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2351782"/>
            <a:ext cx="9144000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برای مشاهده اسلایدهای بیشتر</a:t>
            </a:r>
          </a:p>
          <a:p>
            <a:pPr algn="ctr" rtl="1">
              <a:defRPr/>
            </a:pPr>
            <a:r>
              <a:rPr lang="fa-IR" sz="3200" dirty="0" smtClean="0">
                <a:solidFill>
                  <a:schemeClr val="bg1"/>
                </a:solidFill>
                <a:cs typeface="B Koodak" pitchFamily="2" charset="-78"/>
              </a:rPr>
              <a:t>مرا در اسلایدشیر دنبال کنید</a:t>
            </a:r>
            <a:endParaRPr lang="en-US" sz="3200" dirty="0" smtClean="0">
              <a:solidFill>
                <a:schemeClr val="bg1"/>
              </a:solidFill>
              <a:cs typeface="B Koodak" pitchFamily="2" charset="-78"/>
            </a:endParaRPr>
          </a:p>
        </p:txBody>
      </p:sp>
      <p:grpSp>
        <p:nvGrpSpPr>
          <p:cNvPr id="2" name="Group 33"/>
          <p:cNvGrpSpPr>
            <a:grpSpLocks/>
          </p:cNvGrpSpPr>
          <p:nvPr/>
        </p:nvGrpSpPr>
        <p:grpSpPr bwMode="auto">
          <a:xfrm>
            <a:off x="3429000" y="609600"/>
            <a:ext cx="2099132" cy="1478644"/>
            <a:chOff x="0" y="0"/>
            <a:chExt cx="748" cy="549"/>
          </a:xfrm>
        </p:grpSpPr>
        <p:sp>
          <p:nvSpPr>
            <p:cNvPr id="8" name="AutoShape 30"/>
            <p:cNvSpPr>
              <a:spLocks/>
            </p:cNvSpPr>
            <p:nvPr/>
          </p:nvSpPr>
          <p:spPr bwMode="auto">
            <a:xfrm>
              <a:off x="0" y="148"/>
              <a:ext cx="748" cy="401"/>
            </a:xfrm>
            <a:custGeom>
              <a:avLst/>
              <a:gdLst>
                <a:gd name="T0" fmla="*/ 20668 w 20701"/>
                <a:gd name="T1" fmla="*/ 37 h 20627"/>
                <a:gd name="T2" fmla="*/ 18371 w 20701"/>
                <a:gd name="T3" fmla="*/ 1837 h 20627"/>
                <a:gd name="T4" fmla="*/ 12570 w 20701"/>
                <a:gd name="T5" fmla="*/ 3637 h 20627"/>
                <a:gd name="T6" fmla="*/ 10515 w 20701"/>
                <a:gd name="T7" fmla="*/ 5437 h 20627"/>
                <a:gd name="T8" fmla="*/ 10262 w 20701"/>
                <a:gd name="T9" fmla="*/ 5874 h 20627"/>
                <a:gd name="T10" fmla="*/ 10187 w 20701"/>
                <a:gd name="T11" fmla="*/ 5662 h 20627"/>
                <a:gd name="T12" fmla="*/ 8132 w 20701"/>
                <a:gd name="T13" fmla="*/ 3862 h 20627"/>
                <a:gd name="T14" fmla="*/ 2331 w 20701"/>
                <a:gd name="T15" fmla="*/ 2062 h 20627"/>
                <a:gd name="T16" fmla="*/ 34 w 20701"/>
                <a:gd name="T17" fmla="*/ 262 h 20627"/>
                <a:gd name="T18" fmla="*/ 4385 w 20701"/>
                <a:gd name="T19" fmla="*/ 7462 h 20627"/>
                <a:gd name="T20" fmla="*/ 5111 w 20701"/>
                <a:gd name="T21" fmla="*/ 18487 h 20627"/>
                <a:gd name="T22" fmla="*/ 8736 w 20701"/>
                <a:gd name="T23" fmla="*/ 20287 h 20627"/>
                <a:gd name="T24" fmla="*/ 10066 w 20701"/>
                <a:gd name="T25" fmla="*/ 17812 h 20627"/>
                <a:gd name="T26" fmla="*/ 10066 w 20701"/>
                <a:gd name="T27" fmla="*/ 9487 h 20627"/>
                <a:gd name="T28" fmla="*/ 10623 w 20701"/>
                <a:gd name="T29" fmla="*/ 9257 h 20627"/>
                <a:gd name="T30" fmla="*/ 10636 w 20701"/>
                <a:gd name="T31" fmla="*/ 9262 h 20627"/>
                <a:gd name="T32" fmla="*/ 10636 w 20701"/>
                <a:gd name="T33" fmla="*/ 17587 h 20627"/>
                <a:gd name="T34" fmla="*/ 11966 w 20701"/>
                <a:gd name="T35" fmla="*/ 20062 h 20627"/>
                <a:gd name="T36" fmla="*/ 15591 w 20701"/>
                <a:gd name="T37" fmla="*/ 18262 h 20627"/>
                <a:gd name="T38" fmla="*/ 16317 w 20701"/>
                <a:gd name="T39" fmla="*/ 7237 h 20627"/>
                <a:gd name="T40" fmla="*/ 20668 w 20701"/>
                <a:gd name="T41" fmla="*/ 37 h 20627"/>
                <a:gd name="T42" fmla="*/ 20668 w 20701"/>
                <a:gd name="T43" fmla="*/ 37 h 20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0701" h="20627">
                  <a:moveTo>
                    <a:pt x="20668" y="37"/>
                  </a:moveTo>
                  <a:cubicBezTo>
                    <a:pt x="20668" y="37"/>
                    <a:pt x="20668" y="-413"/>
                    <a:pt x="18371" y="1837"/>
                  </a:cubicBezTo>
                  <a:cubicBezTo>
                    <a:pt x="16075" y="4087"/>
                    <a:pt x="13899" y="3637"/>
                    <a:pt x="12570" y="3637"/>
                  </a:cubicBezTo>
                  <a:cubicBezTo>
                    <a:pt x="11240" y="3637"/>
                    <a:pt x="10757" y="4312"/>
                    <a:pt x="10515" y="5437"/>
                  </a:cubicBezTo>
                  <a:cubicBezTo>
                    <a:pt x="10473" y="5634"/>
                    <a:pt x="10382" y="5775"/>
                    <a:pt x="10262" y="5874"/>
                  </a:cubicBezTo>
                  <a:cubicBezTo>
                    <a:pt x="10230" y="5812"/>
                    <a:pt x="10204" y="5742"/>
                    <a:pt x="10187" y="5662"/>
                  </a:cubicBezTo>
                  <a:cubicBezTo>
                    <a:pt x="9945" y="4537"/>
                    <a:pt x="9462" y="3862"/>
                    <a:pt x="8132" y="3862"/>
                  </a:cubicBezTo>
                  <a:cubicBezTo>
                    <a:pt x="6803" y="3862"/>
                    <a:pt x="4627" y="4312"/>
                    <a:pt x="2331" y="2062"/>
                  </a:cubicBezTo>
                  <a:cubicBezTo>
                    <a:pt x="34" y="-188"/>
                    <a:pt x="34" y="262"/>
                    <a:pt x="34" y="262"/>
                  </a:cubicBezTo>
                  <a:cubicBezTo>
                    <a:pt x="-449" y="3862"/>
                    <a:pt x="4385" y="7462"/>
                    <a:pt x="4385" y="7462"/>
                  </a:cubicBezTo>
                  <a:cubicBezTo>
                    <a:pt x="4385" y="7462"/>
                    <a:pt x="3902" y="15787"/>
                    <a:pt x="5111" y="18487"/>
                  </a:cubicBezTo>
                  <a:cubicBezTo>
                    <a:pt x="6319" y="21187"/>
                    <a:pt x="7890" y="20737"/>
                    <a:pt x="8736" y="20287"/>
                  </a:cubicBezTo>
                  <a:cubicBezTo>
                    <a:pt x="9582" y="19837"/>
                    <a:pt x="10066" y="17812"/>
                    <a:pt x="10066" y="17812"/>
                  </a:cubicBezTo>
                  <a:lnTo>
                    <a:pt x="10066" y="9487"/>
                  </a:lnTo>
                  <a:lnTo>
                    <a:pt x="10623" y="9257"/>
                  </a:lnTo>
                  <a:lnTo>
                    <a:pt x="10636" y="9262"/>
                  </a:lnTo>
                  <a:lnTo>
                    <a:pt x="10636" y="17587"/>
                  </a:lnTo>
                  <a:cubicBezTo>
                    <a:pt x="10636" y="17587"/>
                    <a:pt x="11120" y="19612"/>
                    <a:pt x="11966" y="20062"/>
                  </a:cubicBezTo>
                  <a:cubicBezTo>
                    <a:pt x="12812" y="20512"/>
                    <a:pt x="14383" y="20962"/>
                    <a:pt x="15591" y="18262"/>
                  </a:cubicBezTo>
                  <a:cubicBezTo>
                    <a:pt x="16800" y="15562"/>
                    <a:pt x="16317" y="7237"/>
                    <a:pt x="16317" y="7237"/>
                  </a:cubicBezTo>
                  <a:cubicBezTo>
                    <a:pt x="16317" y="7237"/>
                    <a:pt x="21151" y="3637"/>
                    <a:pt x="20668" y="37"/>
                  </a:cubicBezTo>
                  <a:close/>
                  <a:moveTo>
                    <a:pt x="20668" y="37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AutoShape 31"/>
            <p:cNvSpPr>
              <a:spLocks/>
            </p:cNvSpPr>
            <p:nvPr/>
          </p:nvSpPr>
          <p:spPr bwMode="auto">
            <a:xfrm>
              <a:off x="169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6" y="21600"/>
                    <a:pt x="0" y="16764"/>
                    <a:pt x="0" y="10800"/>
                  </a:cubicBezTo>
                  <a:cubicBezTo>
                    <a:pt x="0" y="4835"/>
                    <a:pt x="4836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AutoShape 32"/>
            <p:cNvSpPr>
              <a:spLocks/>
            </p:cNvSpPr>
            <p:nvPr/>
          </p:nvSpPr>
          <p:spPr bwMode="auto">
            <a:xfrm>
              <a:off x="392" y="0"/>
              <a:ext cx="188" cy="188"/>
            </a:xfrm>
            <a:custGeom>
              <a:avLst/>
              <a:gdLst>
                <a:gd name="T0" fmla="*/ 21600 w 21600"/>
                <a:gd name="T1" fmla="*/ 10800 h 21600"/>
                <a:gd name="T2" fmla="*/ 10800 w 21600"/>
                <a:gd name="T3" fmla="*/ 21600 h 21600"/>
                <a:gd name="T4" fmla="*/ 0 w 21600"/>
                <a:gd name="T5" fmla="*/ 10800 h 21600"/>
                <a:gd name="T6" fmla="*/ 10800 w 21600"/>
                <a:gd name="T7" fmla="*/ 0 h 21600"/>
                <a:gd name="T8" fmla="*/ 21600 w 21600"/>
                <a:gd name="T9" fmla="*/ 10800 h 21600"/>
                <a:gd name="T10" fmla="*/ 21600 w 21600"/>
                <a:gd name="T11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4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4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EA8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4" name="Rectangle 13"/>
          <p:cNvSpPr/>
          <p:nvPr/>
        </p:nvSpPr>
        <p:spPr>
          <a:xfrm>
            <a:off x="0" y="4446027"/>
            <a:ext cx="9144000" cy="15388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280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مروج کارآفرینی</a:t>
            </a:r>
            <a:endParaRPr lang="en-US" sz="28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Iranian Sans" pitchFamily="2" charset="-78"/>
                <a:cs typeface="Iranian Sans" pitchFamily="2" charset="-78"/>
              </a:rPr>
              <a:t>مدیر توسعه کسب و کار عکس‌پرینت</a:t>
            </a:r>
            <a:endParaRPr lang="fa-IR" sz="120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Iranian Sans" pitchFamily="2" charset="-78"/>
              <a:cs typeface="Iranian Sans" pitchFamily="2" charset="-78"/>
            </a:endParaRPr>
          </a:p>
          <a:p>
            <a:pPr algn="ctr" rtl="1"/>
            <a:r>
              <a:rPr lang="fa-IR" sz="4800" b="1" dirty="0" smtClean="0">
                <a:solidFill>
                  <a:srgbClr val="FFFF00"/>
                </a:solidFill>
                <a:latin typeface="A Rezvan" pitchFamily="2" charset="-78"/>
                <a:cs typeface="B Zar" pitchFamily="2" charset="-78"/>
              </a:rPr>
              <a:t>مهدی ناصری</a:t>
            </a:r>
            <a:endParaRPr lang="en-US" sz="4000" b="1" dirty="0">
              <a:solidFill>
                <a:srgbClr val="FFFF00"/>
              </a:solidFill>
              <a:latin typeface="A Rezvan" pitchFamily="2" charset="-78"/>
              <a:cs typeface="B Zar" pitchFamily="2" charset="-78"/>
            </a:endParaRPr>
          </a:p>
        </p:txBody>
      </p:sp>
      <p:pic>
        <p:nvPicPr>
          <p:cNvPr id="15" name="Picture 2" descr="D:\dropbox\Dropbox\work\my logo.png">
            <a:hlinkClick r:id="rId5"/>
          </p:cNvPr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7696200" y="5486400"/>
            <a:ext cx="1552435" cy="1295012"/>
          </a:xfrm>
          <a:prstGeom prst="rect">
            <a:avLst/>
          </a:prstGeom>
          <a:noFill/>
        </p:spPr>
      </p:pic>
      <p:sp>
        <p:nvSpPr>
          <p:cNvPr id="16" name="Rectangle 15"/>
          <p:cNvSpPr/>
          <p:nvPr/>
        </p:nvSpPr>
        <p:spPr>
          <a:xfrm>
            <a:off x="0" y="6096000"/>
            <a:ext cx="914400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chemeClr val="bg1"/>
                </a:solidFill>
                <a:latin typeface="Elm"/>
                <a:cs typeface="B Elm" pitchFamily="2" charset="-78"/>
              </a:rPr>
              <a:t>@</a:t>
            </a:r>
            <a:r>
              <a:rPr lang="en-US" sz="2000" dirty="0" err="1" smtClean="0">
                <a:solidFill>
                  <a:schemeClr val="bg1"/>
                </a:solidFill>
                <a:latin typeface="Elm"/>
                <a:cs typeface="B Elm" pitchFamily="2" charset="-78"/>
              </a:rPr>
              <a:t>mahdinasseri</a:t>
            </a:r>
            <a:endParaRPr lang="en-US" sz="2000" dirty="0">
              <a:solidFill>
                <a:schemeClr val="bg1"/>
              </a:solidFill>
              <a:latin typeface="Elm"/>
              <a:cs typeface="B Elm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 rot="16200000">
            <a:off x="1143001" y="-1143000"/>
            <a:ext cx="6858001" cy="9144000"/>
          </a:xfrm>
          <a:prstGeom prst="rect">
            <a:avLst/>
          </a:prstGeom>
          <a:solidFill>
            <a:srgbClr val="000000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2" descr="D:\workshop\change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49317" y="0"/>
            <a:ext cx="6858000" cy="6858000"/>
          </a:xfrm>
          <a:prstGeom prst="rect">
            <a:avLst/>
          </a:prstGeom>
          <a:noFill/>
        </p:spPr>
      </p:pic>
      <p:sp>
        <p:nvSpPr>
          <p:cNvPr id="9" name="Rectangle 8"/>
          <p:cNvSpPr/>
          <p:nvPr/>
        </p:nvSpPr>
        <p:spPr>
          <a:xfrm rot="16200000">
            <a:off x="-2917565" y="3034979"/>
            <a:ext cx="6900956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rtl="1"/>
            <a:r>
              <a:rPr lang="fa-IR" sz="48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چون جهان در حال </a:t>
            </a:r>
            <a:r>
              <a:rPr lang="fa-IR" sz="4800" b="1" dirty="0" smtClean="0">
                <a:solidFill>
                  <a:srgbClr val="FFFF00"/>
                </a:solidFill>
                <a:latin typeface="Calibri" pitchFamily="34" charset="0"/>
                <a:cs typeface="B Yekan" pitchFamily="2" charset="-78"/>
              </a:rPr>
              <a:t>تغییر</a:t>
            </a:r>
            <a:r>
              <a:rPr lang="fa-IR" sz="4800" dirty="0" smtClean="0">
                <a:solidFill>
                  <a:schemeClr val="bg1"/>
                </a:solidFill>
                <a:latin typeface="Calibri" pitchFamily="34" charset="0"/>
                <a:cs typeface="B Yekan" pitchFamily="2" charset="-78"/>
              </a:rPr>
              <a:t> است</a:t>
            </a:r>
            <a:endParaRPr lang="en-US" sz="4800" dirty="0">
              <a:solidFill>
                <a:schemeClr val="bg1"/>
              </a:solidFill>
              <a:latin typeface="Calibri" pitchFamily="34" charset="0"/>
              <a:cs typeface="B Yekan" pitchFamily="2" charset="-78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‫ماهانه‬ ‫میانگین‬ ‫بررسی‬‫تعداد‬‫آنالین‬ ‫های‬ ‫تراکنش‬&#10;1512&#10;‫میلیون‬ ‫میلیون‬&#10;‫ها‬ ‫داده‬ ‫منبع‬:‫مرکزی‬ ‫بانک‬ E-Commer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8802" y="544473"/>
            <a:ext cx="9152802" cy="583885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234" name="Picture 2" descr="4.664.05&#10;15%‫رشد‬&#10;‫ماهانه‬ ‫میانگین‬ ‫بررسی‬‫مبلغ‬‫آنالین‬ ‫های‬ ‫تراکنش‬&#10;‫میلیارد‬ ‫هزار‬&#10;‫تومان‬&#10;‫میلیارد‬ ‫هزار‬&#10;‫تومان...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544473"/>
            <a:ext cx="9144000" cy="583324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5390</TotalTime>
  <Words>964</Words>
  <Application>Microsoft Office PowerPoint</Application>
  <PresentationFormat>On-screen Show (4:3)</PresentationFormat>
  <Paragraphs>396</Paragraphs>
  <Slides>67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67</vt:i4>
      </vt:variant>
    </vt:vector>
  </HeadingPairs>
  <TitlesOfParts>
    <vt:vector size="84" baseType="lpstr">
      <vt:lpstr>Arial</vt:lpstr>
      <vt:lpstr>B Yekan</vt:lpstr>
      <vt:lpstr>A Shablon Cut</vt:lpstr>
      <vt:lpstr>A Chamran</vt:lpstr>
      <vt:lpstr>Calibri</vt:lpstr>
      <vt:lpstr>Tahoma</vt:lpstr>
      <vt:lpstr>B Koodak</vt:lpstr>
      <vt:lpstr>Iranian Sans</vt:lpstr>
      <vt:lpstr>A Rezvan</vt:lpstr>
      <vt:lpstr>B Zar</vt:lpstr>
      <vt:lpstr>Elm</vt:lpstr>
      <vt:lpstr>B Elm</vt:lpstr>
      <vt:lpstr>A Bank</vt:lpstr>
      <vt:lpstr>A KORDi</vt:lpstr>
      <vt:lpstr>A  Duel</vt:lpstr>
      <vt:lpstr>A  Mitra_5 (MRT)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  <vt:lpstr>Slide 65</vt:lpstr>
      <vt:lpstr>Slide 66</vt:lpstr>
      <vt:lpstr>Slide 67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César Salazar</dc:creator>
  <cp:lastModifiedBy>NPSoft</cp:lastModifiedBy>
  <cp:revision>279</cp:revision>
  <dcterms:created xsi:type="dcterms:W3CDTF">2008-03-04T14:53:33Z</dcterms:created>
  <dcterms:modified xsi:type="dcterms:W3CDTF">2016-07-02T15:49:07Z</dcterms:modified>
</cp:coreProperties>
</file>

<file path=docProps/thumbnail.jpeg>
</file>